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handoutMasterIdLst>
    <p:handoutMasterId r:id="rId101"/>
  </p:handoutMasterIdLst>
  <p:sldIdLst>
    <p:sldId id="388" r:id="rId5"/>
    <p:sldId id="265" r:id="rId6"/>
    <p:sldId id="287" r:id="rId7"/>
    <p:sldId id="283" r:id="rId8"/>
    <p:sldId id="276" r:id="rId9"/>
    <p:sldId id="277" r:id="rId10"/>
    <p:sldId id="284" r:id="rId11"/>
    <p:sldId id="278" r:id="rId12"/>
    <p:sldId id="360" r:id="rId13"/>
    <p:sldId id="361" r:id="rId14"/>
    <p:sldId id="285" r:id="rId15"/>
    <p:sldId id="286" r:id="rId16"/>
    <p:sldId id="280" r:id="rId17"/>
    <p:sldId id="279" r:id="rId18"/>
    <p:sldId id="281" r:id="rId19"/>
    <p:sldId id="394" r:id="rId20"/>
    <p:sldId id="395" r:id="rId21"/>
    <p:sldId id="396" r:id="rId22"/>
    <p:sldId id="397" r:id="rId23"/>
    <p:sldId id="398" r:id="rId24"/>
    <p:sldId id="399" r:id="rId25"/>
    <p:sldId id="400" r:id="rId26"/>
    <p:sldId id="401" r:id="rId27"/>
    <p:sldId id="391" r:id="rId28"/>
    <p:sldId id="289" r:id="rId29"/>
    <p:sldId id="288" r:id="rId30"/>
    <p:sldId id="282" r:id="rId31"/>
    <p:sldId id="364" r:id="rId32"/>
    <p:sldId id="290" r:id="rId33"/>
    <p:sldId id="270" r:id="rId34"/>
    <p:sldId id="293" r:id="rId35"/>
    <p:sldId id="291" r:id="rId36"/>
    <p:sldId id="294" r:id="rId37"/>
    <p:sldId id="298" r:id="rId38"/>
    <p:sldId id="299" r:id="rId39"/>
    <p:sldId id="300" r:id="rId40"/>
    <p:sldId id="301" r:id="rId41"/>
    <p:sldId id="302" r:id="rId42"/>
    <p:sldId id="303" r:id="rId43"/>
    <p:sldId id="304" r:id="rId44"/>
    <p:sldId id="305" r:id="rId45"/>
    <p:sldId id="306" r:id="rId46"/>
    <p:sldId id="307" r:id="rId47"/>
    <p:sldId id="308" r:id="rId48"/>
    <p:sldId id="310" r:id="rId49"/>
    <p:sldId id="309" r:id="rId50"/>
    <p:sldId id="311" r:id="rId51"/>
    <p:sldId id="368" r:id="rId52"/>
    <p:sldId id="312" r:id="rId53"/>
    <p:sldId id="314" r:id="rId54"/>
    <p:sldId id="315" r:id="rId55"/>
    <p:sldId id="317" r:id="rId56"/>
    <p:sldId id="316" r:id="rId57"/>
    <p:sldId id="318" r:id="rId58"/>
    <p:sldId id="319" r:id="rId59"/>
    <p:sldId id="320" r:id="rId60"/>
    <p:sldId id="292" r:id="rId61"/>
    <p:sldId id="365" r:id="rId62"/>
    <p:sldId id="321" r:id="rId63"/>
    <p:sldId id="322" r:id="rId64"/>
    <p:sldId id="323" r:id="rId65"/>
    <p:sldId id="324" r:id="rId66"/>
    <p:sldId id="366" r:id="rId67"/>
    <p:sldId id="325" r:id="rId68"/>
    <p:sldId id="326" r:id="rId69"/>
    <p:sldId id="357" r:id="rId70"/>
    <p:sldId id="356" r:id="rId71"/>
    <p:sldId id="358" r:id="rId72"/>
    <p:sldId id="362" r:id="rId73"/>
    <p:sldId id="359" r:id="rId74"/>
    <p:sldId id="363" r:id="rId75"/>
    <p:sldId id="392" r:id="rId76"/>
    <p:sldId id="369" r:id="rId77"/>
    <p:sldId id="295" r:id="rId78"/>
    <p:sldId id="370" r:id="rId79"/>
    <p:sldId id="371" r:id="rId80"/>
    <p:sldId id="372" r:id="rId81"/>
    <p:sldId id="373" r:id="rId82"/>
    <p:sldId id="374" r:id="rId83"/>
    <p:sldId id="375" r:id="rId84"/>
    <p:sldId id="376" r:id="rId85"/>
    <p:sldId id="377" r:id="rId86"/>
    <p:sldId id="378" r:id="rId87"/>
    <p:sldId id="296" r:id="rId88"/>
    <p:sldId id="379" r:id="rId89"/>
    <p:sldId id="380" r:id="rId90"/>
    <p:sldId id="381" r:id="rId91"/>
    <p:sldId id="382" r:id="rId92"/>
    <p:sldId id="383" r:id="rId93"/>
    <p:sldId id="384" r:id="rId94"/>
    <p:sldId id="389" r:id="rId95"/>
    <p:sldId id="390" r:id="rId96"/>
    <p:sldId id="386" r:id="rId97"/>
    <p:sldId id="387" r:id="rId98"/>
    <p:sldId id="39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8DC74F"/>
    <a:srgbClr val="0099FF"/>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86443" autoAdjust="0"/>
  </p:normalViewPr>
  <p:slideViewPr>
    <p:cSldViewPr>
      <p:cViewPr varScale="1">
        <p:scale>
          <a:sx n="75" d="100"/>
          <a:sy n="75" d="100"/>
        </p:scale>
        <p:origin x="806" y="4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10/25/2018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10/25/2018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Value Overflow</a:t>
            </a:r>
          </a:p>
          <a:p>
            <a:r>
              <a:rPr lang="en-US" dirty="0"/>
              <a:t>August 2010 </a:t>
            </a:r>
            <a:r>
              <a:rPr lang="en-US" dirty="0">
                <a:sym typeface="Wingdings" panose="05000000000000000000" pitchFamily="2" charset="2"/>
              </a:rPr>
              <a:t> Blockchain eventually forked</a:t>
            </a:r>
          </a:p>
          <a:p>
            <a:r>
              <a:rPr lang="en-US" dirty="0">
                <a:sym typeface="Wingdings" panose="05000000000000000000" pitchFamily="2" charset="2"/>
              </a:rPr>
              <a:t>Max BTC in circulation  21 Million</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75</a:t>
            </a:fld>
            <a:endParaRPr lang="en-US"/>
          </a:p>
        </p:txBody>
      </p:sp>
    </p:spTree>
    <p:extLst>
      <p:ext uri="{BB962C8B-B14F-4D97-AF65-F5344CB8AC3E}">
        <p14:creationId xmlns:p14="http://schemas.microsoft.com/office/powerpoint/2010/main" val="68932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Step 0: </a:t>
            </a:r>
            <a:r>
              <a:rPr lang="en-SG" sz="1200" b="0" i="0" kern="1200" dirty="0">
                <a:solidFill>
                  <a:schemeClr val="tx1"/>
                </a:solidFill>
                <a:effectLst/>
                <a:latin typeface="+mn-lt"/>
                <a:ea typeface="+mn-ea"/>
                <a:cs typeface="+mn-cs"/>
              </a:rPr>
              <a:t>Nodes A and B advertise the same block to the victim, node C.</a:t>
            </a:r>
          </a:p>
          <a:p>
            <a:r>
              <a:rPr lang="en-SG" sz="1200" b="1" i="0" kern="1200" dirty="0">
                <a:solidFill>
                  <a:schemeClr val="tx1"/>
                </a:solidFill>
                <a:effectLst/>
                <a:latin typeface="+mn-lt"/>
                <a:ea typeface="+mn-ea"/>
                <a:cs typeface="+mn-cs"/>
              </a:rPr>
              <a:t>Step 1: </a:t>
            </a:r>
            <a:r>
              <a:rPr lang="en-SG" sz="1200" b="0" i="0" kern="1200" dirty="0">
                <a:solidFill>
                  <a:schemeClr val="tx1"/>
                </a:solidFill>
                <a:effectLst/>
                <a:latin typeface="+mn-lt"/>
                <a:ea typeface="+mn-ea"/>
                <a:cs typeface="+mn-cs"/>
              </a:rPr>
              <a:t>Node C requests the block via a GETDATA from node A. The attacker changes the content of the GETDATA such that it triggers the delivery of an older block from node A.</a:t>
            </a:r>
          </a:p>
          <a:p>
            <a:r>
              <a:rPr lang="en-SG" sz="1200" b="1" i="0" kern="1200" dirty="0">
                <a:solidFill>
                  <a:schemeClr val="tx1"/>
                </a:solidFill>
                <a:effectLst/>
                <a:latin typeface="+mn-lt"/>
                <a:ea typeface="+mn-ea"/>
                <a:cs typeface="+mn-cs"/>
              </a:rPr>
              <a:t>Step 2: </a:t>
            </a:r>
            <a:r>
              <a:rPr lang="en-SG" sz="1200" b="0" i="0" kern="1200" dirty="0">
                <a:solidFill>
                  <a:schemeClr val="tx1"/>
                </a:solidFill>
                <a:effectLst/>
                <a:latin typeface="+mn-lt"/>
                <a:ea typeface="+mn-ea"/>
                <a:cs typeface="+mn-cs"/>
              </a:rPr>
              <a:t>The older block is delivered.</a:t>
            </a:r>
          </a:p>
          <a:p>
            <a:r>
              <a:rPr lang="en-SG" sz="1200" b="1" i="0" kern="1200" dirty="0">
                <a:solidFill>
                  <a:schemeClr val="tx1"/>
                </a:solidFill>
                <a:effectLst/>
                <a:latin typeface="+mn-lt"/>
                <a:ea typeface="+mn-ea"/>
                <a:cs typeface="+mn-cs"/>
              </a:rPr>
              <a:t>Step 3: </a:t>
            </a:r>
            <a:r>
              <a:rPr lang="en-SG" sz="1200" b="0" i="0" kern="1200" dirty="0">
                <a:solidFill>
                  <a:schemeClr val="tx1"/>
                </a:solidFill>
                <a:effectLst/>
                <a:latin typeface="+mn-lt"/>
                <a:ea typeface="+mn-ea"/>
                <a:cs typeface="+mn-cs"/>
              </a:rPr>
              <a:t>Shortly before 20 minutes after the original block request made by node C, the attacker triggers its delivery by modifying another GETDATA message originated by C.</a:t>
            </a:r>
          </a:p>
          <a:p>
            <a:r>
              <a:rPr lang="en-SG" sz="1200" b="1" i="0" kern="1200" dirty="0">
                <a:solidFill>
                  <a:schemeClr val="tx1"/>
                </a:solidFill>
                <a:effectLst/>
                <a:latin typeface="+mn-lt"/>
                <a:ea typeface="+mn-ea"/>
                <a:cs typeface="+mn-cs"/>
              </a:rPr>
              <a:t>Step 4: </a:t>
            </a:r>
            <a:r>
              <a:rPr lang="en-SG" sz="1200" b="0" i="0" kern="1200" dirty="0">
                <a:solidFill>
                  <a:schemeClr val="tx1"/>
                </a:solidFill>
                <a:effectLst/>
                <a:latin typeface="+mn-lt"/>
                <a:ea typeface="+mn-ea"/>
                <a:cs typeface="+mn-cs"/>
              </a:rPr>
              <a:t>The block is delivered just before the 20 minutes timeout. The victim does not disconnect from node A.</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Already affecting BTC network! In 2015 November, 8% (447 nodes) of all BTC nodes were hijacked. </a:t>
            </a:r>
            <a:r>
              <a:rPr lang="en-SG" sz="1200" b="0" i="0" kern="1200">
                <a:solidFill>
                  <a:schemeClr val="tx1"/>
                </a:solidFill>
                <a:effectLst/>
                <a:latin typeface="+mn-lt"/>
                <a:ea typeface="+mn-ea"/>
                <a:cs typeface="+mn-cs"/>
              </a:rPr>
              <a:t>Now, at </a:t>
            </a:r>
            <a:r>
              <a:rPr lang="en-SG" sz="1200" b="0" i="0" kern="1200" dirty="0">
                <a:solidFill>
                  <a:schemeClr val="tx1"/>
                </a:solidFill>
                <a:effectLst/>
                <a:latin typeface="+mn-lt"/>
                <a:ea typeface="+mn-ea"/>
                <a:cs typeface="+mn-cs"/>
              </a:rPr>
              <a:t>least 100 BTC nodes are victims of BGP hijacks per month.</a:t>
            </a:r>
          </a:p>
          <a:p>
            <a:pPr marL="171450" indent="-171450">
              <a:buFont typeface="Wingdings" panose="05000000000000000000" pitchFamily="2" charset="2"/>
              <a:buChar char="à"/>
            </a:pP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94</a:t>
            </a:fld>
            <a:endParaRPr lang="en-US"/>
          </a:p>
        </p:txBody>
      </p:sp>
    </p:spTree>
    <p:extLst>
      <p:ext uri="{BB962C8B-B14F-4D97-AF65-F5344CB8AC3E}">
        <p14:creationId xmlns:p14="http://schemas.microsoft.com/office/powerpoint/2010/main" val="413783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Can set Boolean before transfer or deduct transferable amount from the </a:t>
            </a:r>
            <a:r>
              <a:rPr lang="en-US" dirty="0" err="1"/>
              <a:t>msg.sender’s</a:t>
            </a:r>
            <a:r>
              <a:rPr lang="en-US" dirty="0"/>
              <a:t> balance before the actual transfer</a:t>
            </a:r>
          </a:p>
          <a:p>
            <a:r>
              <a:rPr lang="en-US" dirty="0"/>
              <a:t>DAO hack </a:t>
            </a:r>
            <a:r>
              <a:rPr lang="en-US" dirty="0">
                <a:sym typeface="Wingdings" panose="05000000000000000000" pitchFamily="2" charset="2"/>
              </a:rPr>
              <a:t>$60m</a:t>
            </a:r>
          </a:p>
          <a:p>
            <a:r>
              <a:rPr lang="en-US" dirty="0">
                <a:sym typeface="Wingdings" panose="05000000000000000000" pitchFamily="2" charset="2"/>
              </a:rPr>
              <a:t>15% of all Ether</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78</a:t>
            </a:fld>
            <a:endParaRPr lang="en-US"/>
          </a:p>
        </p:txBody>
      </p:sp>
    </p:spTree>
    <p:extLst>
      <p:ext uri="{BB962C8B-B14F-4D97-AF65-F5344CB8AC3E}">
        <p14:creationId xmlns:p14="http://schemas.microsoft.com/office/powerpoint/2010/main" val="74879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Wallet is created/used by another individual</a:t>
            </a:r>
          </a:p>
          <a:p>
            <a:pPr marL="228600" indent="-228600">
              <a:buAutoNum type="arabicParenR"/>
            </a:pPr>
            <a:r>
              <a:rPr lang="en-US" dirty="0"/>
              <a:t>Create Exploit contract</a:t>
            </a:r>
          </a:p>
          <a:p>
            <a:pPr marL="228600" indent="-228600">
              <a:buAutoNum type="arabicParenR"/>
            </a:pPr>
            <a:r>
              <a:rPr lang="en-US" dirty="0"/>
              <a:t>Trick victim to send a small amount of cryptocurrency to the Exploit Contract</a:t>
            </a:r>
          </a:p>
          <a:p>
            <a:pPr marL="228600" indent="-228600">
              <a:buAutoNum type="arabicParenR"/>
            </a:pPr>
            <a:r>
              <a:rPr lang="en-US" dirty="0"/>
              <a:t>Fallback function would be activated, and instantiates Wallet(victim)</a:t>
            </a:r>
          </a:p>
          <a:p>
            <a:pPr marL="228600" indent="-228600">
              <a:buAutoNum type="arabicParenR"/>
            </a:pPr>
            <a:r>
              <a:rPr lang="en-US" dirty="0"/>
              <a:t>Because </a:t>
            </a:r>
            <a:r>
              <a:rPr lang="en-US" dirty="0" err="1"/>
              <a:t>tx.origin</a:t>
            </a:r>
            <a:r>
              <a:rPr lang="en-US" dirty="0"/>
              <a:t> will be from the victim, the condition passes and it will send the entire balance of the Wallet to me</a:t>
            </a:r>
          </a:p>
        </p:txBody>
      </p:sp>
      <p:sp>
        <p:nvSpPr>
          <p:cNvPr id="4" name="Slide Number Placeholder 3"/>
          <p:cNvSpPr>
            <a:spLocks noGrp="1"/>
          </p:cNvSpPr>
          <p:nvPr>
            <p:ph type="sldNum" sz="quarter" idx="10"/>
          </p:nvPr>
        </p:nvSpPr>
        <p:spPr/>
        <p:txBody>
          <a:bodyPr/>
          <a:lstStyle/>
          <a:p>
            <a:fld id="{5EE2CF44-2B13-41B4-A334-1CDF534EEBBF}" type="slidenum">
              <a:rPr lang="en-US" smtClean="0"/>
              <a:t>79</a:t>
            </a:fld>
            <a:endParaRPr lang="en-US"/>
          </a:p>
        </p:txBody>
      </p:sp>
    </p:spTree>
    <p:extLst>
      <p:ext uri="{BB962C8B-B14F-4D97-AF65-F5344CB8AC3E}">
        <p14:creationId xmlns:p14="http://schemas.microsoft.com/office/powerpoint/2010/main" val="405255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attack: $150m </a:t>
            </a:r>
          </a:p>
          <a:p>
            <a:r>
              <a:rPr lang="en-US" dirty="0"/>
              <a:t>2</a:t>
            </a:r>
            <a:r>
              <a:rPr lang="en-US" baseline="30000" dirty="0"/>
              <a:t>nd</a:t>
            </a:r>
            <a:r>
              <a:rPr lang="en-US" dirty="0"/>
              <a:t> Attack: $31 million</a:t>
            </a:r>
          </a:p>
          <a:p>
            <a:endParaRPr lang="en-US" dirty="0"/>
          </a:p>
          <a:p>
            <a:r>
              <a:rPr lang="en-US" dirty="0"/>
              <a:t>In the first example, vulnerability is </a:t>
            </a:r>
            <a:r>
              <a:rPr lang="en-US" dirty="0" err="1"/>
              <a:t>delegatecall</a:t>
            </a:r>
            <a:r>
              <a:rPr lang="en-US" dirty="0"/>
              <a:t>, which gives full power of the contract to another person.</a:t>
            </a:r>
          </a:p>
          <a:p>
            <a:r>
              <a:rPr lang="en-US" dirty="0"/>
              <a:t>In this case, notice that the execute function has no require(), so anyone can call the execute function and send money</a:t>
            </a:r>
          </a:p>
          <a:p>
            <a:endParaRPr lang="en-US" dirty="0"/>
          </a:p>
          <a:p>
            <a:r>
              <a:rPr lang="en-US" dirty="0"/>
              <a:t>In the second example, people did not </a:t>
            </a:r>
            <a:r>
              <a:rPr lang="en-US" dirty="0" err="1"/>
              <a:t>realise</a:t>
            </a:r>
            <a:r>
              <a:rPr lang="en-US" dirty="0"/>
              <a:t> that the </a:t>
            </a:r>
            <a:r>
              <a:rPr lang="en-US" dirty="0" err="1"/>
              <a:t>walletLibrary</a:t>
            </a:r>
            <a:r>
              <a:rPr lang="en-US" dirty="0"/>
              <a:t> is technically a Wallet as well, and hence it was never initialized. So one person </a:t>
            </a:r>
            <a:r>
              <a:rPr lang="en-US" dirty="0" err="1"/>
              <a:t>initWallet</a:t>
            </a:r>
            <a:r>
              <a:rPr lang="en-US" dirty="0"/>
              <a:t> the library and killed it.</a:t>
            </a:r>
          </a:p>
        </p:txBody>
      </p:sp>
      <p:sp>
        <p:nvSpPr>
          <p:cNvPr id="4" name="Slide Number Placeholder 3"/>
          <p:cNvSpPr>
            <a:spLocks noGrp="1"/>
          </p:cNvSpPr>
          <p:nvPr>
            <p:ph type="sldNum" sz="quarter" idx="10"/>
          </p:nvPr>
        </p:nvSpPr>
        <p:spPr/>
        <p:txBody>
          <a:bodyPr/>
          <a:lstStyle/>
          <a:p>
            <a:fld id="{6BB98AFB-CB0D-4DFE-87B9-B4B0D0DE73CD}" type="slidenum">
              <a:rPr lang="en-US" smtClean="0"/>
              <a:t>80</a:t>
            </a:fld>
            <a:endParaRPr lang="en-US"/>
          </a:p>
        </p:txBody>
      </p:sp>
    </p:spTree>
    <p:extLst>
      <p:ext uri="{BB962C8B-B14F-4D97-AF65-F5344CB8AC3E}">
        <p14:creationId xmlns:p14="http://schemas.microsoft.com/office/powerpoint/2010/main" val="133833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Subjectivity</a:t>
            </a:r>
          </a:p>
          <a:p>
            <a:r>
              <a:rPr lang="en-US"/>
              <a:t>Costless Simulation</a:t>
            </a:r>
            <a:endParaRPr lang="en-US" dirty="0"/>
          </a:p>
          <a:p>
            <a:endParaRPr lang="en-US" dirty="0"/>
          </a:p>
          <a:p>
            <a:r>
              <a:rPr lang="en-US" dirty="0"/>
              <a:t>Mitigation:</a:t>
            </a:r>
          </a:p>
          <a:p>
            <a:r>
              <a:rPr lang="en-US" dirty="0"/>
              <a:t>Longest Chain rule + moving checkpoints</a:t>
            </a:r>
          </a:p>
          <a:p>
            <a:pPr marL="171450" indent="-171450">
              <a:buFont typeface="Wingdings" panose="05000000000000000000" pitchFamily="2" charset="2"/>
              <a:buChar char="à"/>
            </a:pPr>
            <a:r>
              <a:rPr lang="en-US" dirty="0">
                <a:sym typeface="Wingdings" panose="05000000000000000000" pitchFamily="2" charset="2"/>
              </a:rPr>
              <a:t>Doesn’t cover short range attacks, but that’s a different story</a:t>
            </a:r>
          </a:p>
          <a:p>
            <a:pPr marL="171450" indent="-171450">
              <a:buFont typeface="Wingdings" panose="05000000000000000000" pitchFamily="2" charset="2"/>
              <a:buChar char="à"/>
            </a:pPr>
            <a:r>
              <a:rPr lang="en-US" dirty="0">
                <a:sym typeface="Wingdings" panose="05000000000000000000" pitchFamily="2" charset="2"/>
              </a:rPr>
              <a:t>Key-Evolving Cryptography</a:t>
            </a:r>
          </a:p>
          <a:p>
            <a:pPr marL="628650" lvl="1" indent="-171450">
              <a:buFont typeface="Wingdings" panose="05000000000000000000" pitchFamily="2" charset="2"/>
              <a:buChar char="à"/>
            </a:pPr>
            <a:r>
              <a:rPr lang="en-US" dirty="0">
                <a:sym typeface="Wingdings" panose="05000000000000000000" pitchFamily="2" charset="2"/>
              </a:rPr>
              <a:t>Prevent Posterior corruption</a:t>
            </a:r>
          </a:p>
          <a:p>
            <a:pPr marL="171450" lvl="0" indent="-171450">
              <a:buFont typeface="Wingdings" panose="05000000000000000000" pitchFamily="2" charset="2"/>
              <a:buChar char="à"/>
            </a:pPr>
            <a:r>
              <a:rPr lang="en-US" dirty="0">
                <a:sym typeface="Wingdings" panose="05000000000000000000" pitchFamily="2" charset="2"/>
              </a:rPr>
              <a:t>Context-aware Transactions</a:t>
            </a:r>
          </a:p>
          <a:p>
            <a:pPr marL="628650" lvl="1" indent="-171450">
              <a:buFont typeface="Wingdings" panose="05000000000000000000" pitchFamily="2" charset="2"/>
              <a:buChar char="à"/>
            </a:pPr>
            <a:r>
              <a:rPr lang="en-US" dirty="0">
                <a:sym typeface="Wingdings" panose="05000000000000000000" pitchFamily="2" charset="2"/>
              </a:rPr>
              <a:t>Prevent wholesale copying of transactions</a:t>
            </a:r>
          </a:p>
          <a:p>
            <a:pPr marL="171450" lvl="0" indent="-171450">
              <a:buFont typeface="Wingdings" panose="05000000000000000000" pitchFamily="2" charset="2"/>
              <a:buChar char="à"/>
            </a:pPr>
            <a:r>
              <a:rPr lang="en-US" dirty="0">
                <a:sym typeface="Wingdings" panose="05000000000000000000" pitchFamily="2" charset="2"/>
              </a:rPr>
              <a:t>Plenitude Rule</a:t>
            </a:r>
          </a:p>
          <a:p>
            <a:pPr marL="628650" lvl="1" indent="-171450">
              <a:buFont typeface="Wingdings" panose="05000000000000000000" pitchFamily="2" charset="2"/>
              <a:buChar char="à"/>
            </a:pPr>
            <a:r>
              <a:rPr lang="en-US" dirty="0">
                <a:sym typeface="Wingdings" panose="05000000000000000000" pitchFamily="2" charset="2"/>
              </a:rPr>
              <a:t>Block density of branch</a:t>
            </a:r>
          </a:p>
          <a:p>
            <a:pPr marL="628650" lvl="1" indent="-171450">
              <a:buFont typeface="Wingdings" panose="05000000000000000000" pitchFamily="2" charset="2"/>
              <a:buChar char="à"/>
            </a:pPr>
            <a:r>
              <a:rPr lang="en-US" dirty="0">
                <a:sym typeface="Wingdings" panose="05000000000000000000" pitchFamily="2" charset="2"/>
              </a:rPr>
              <a:t>Identifies fake branches fast</a:t>
            </a:r>
          </a:p>
        </p:txBody>
      </p:sp>
      <p:sp>
        <p:nvSpPr>
          <p:cNvPr id="4" name="Slide Number Placeholder 3"/>
          <p:cNvSpPr>
            <a:spLocks noGrp="1"/>
          </p:cNvSpPr>
          <p:nvPr>
            <p:ph type="sldNum" sz="quarter" idx="10"/>
          </p:nvPr>
        </p:nvSpPr>
        <p:spPr/>
        <p:txBody>
          <a:bodyPr/>
          <a:lstStyle/>
          <a:p>
            <a:fld id="{6BB98AFB-CB0D-4DFE-87B9-B4B0D0DE73CD}" type="slidenum">
              <a:rPr lang="en-US" smtClean="0"/>
              <a:t>86</a:t>
            </a:fld>
            <a:endParaRPr lang="en-US"/>
          </a:p>
        </p:txBody>
      </p:sp>
    </p:spTree>
    <p:extLst>
      <p:ext uri="{BB962C8B-B14F-4D97-AF65-F5344CB8AC3E}">
        <p14:creationId xmlns:p14="http://schemas.microsoft.com/office/powerpoint/2010/main" val="101605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 can wait for transactions to be made and quickly echo the transactions with modified data.</a:t>
            </a:r>
          </a:p>
          <a:p>
            <a:r>
              <a:rPr lang="en-US" dirty="0"/>
              <a:t>Network latency and other system factors gives this a real chance of happening.</a:t>
            </a:r>
          </a:p>
          <a:p>
            <a:endParaRPr lang="en-US" dirty="0"/>
          </a:p>
          <a:p>
            <a:r>
              <a:rPr lang="en-US" dirty="0"/>
              <a:t>Actually happened in the Mt </a:t>
            </a:r>
            <a:r>
              <a:rPr lang="en-US" dirty="0" err="1"/>
              <a:t>Gox</a:t>
            </a:r>
            <a:r>
              <a:rPr lang="en-US" dirty="0"/>
              <a:t> hack (or so they claimed), stealing 844,408 BTC (744,408 from customers, 100,00 from Mt </a:t>
            </a:r>
            <a:r>
              <a:rPr lang="en-US" dirty="0" err="1"/>
              <a:t>Gox</a:t>
            </a:r>
            <a:r>
              <a:rPr lang="en-US" dirty="0"/>
              <a:t>)</a:t>
            </a:r>
          </a:p>
          <a:p>
            <a:endParaRPr lang="en-US" dirty="0"/>
          </a:p>
          <a:p>
            <a:r>
              <a:rPr lang="en-US" dirty="0"/>
              <a:t>Solved with </a:t>
            </a:r>
            <a:r>
              <a:rPr lang="en-US" dirty="0" err="1"/>
              <a:t>SegWit</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87</a:t>
            </a:fld>
            <a:endParaRPr lang="en-US"/>
          </a:p>
        </p:txBody>
      </p:sp>
    </p:spTree>
    <p:extLst>
      <p:ext uri="{BB962C8B-B14F-4D97-AF65-F5344CB8AC3E}">
        <p14:creationId xmlns:p14="http://schemas.microsoft.com/office/powerpoint/2010/main" val="81305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EOS RAM is a more complicated concept. It does not precisely correspond to the RAM concept in computer science. Simply put, it is all the resources used except CPU and bandwidth in EOS, roughly corresponding to RAM and database in computer science sense.</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88</a:t>
            </a:fld>
            <a:endParaRPr lang="en-US"/>
          </a:p>
        </p:txBody>
      </p:sp>
    </p:spTree>
    <p:extLst>
      <p:ext uri="{BB962C8B-B14F-4D97-AF65-F5344CB8AC3E}">
        <p14:creationId xmlns:p14="http://schemas.microsoft.com/office/powerpoint/2010/main" val="293331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Solved by including 3</a:t>
            </a:r>
            <a:r>
              <a:rPr lang="en-US" baseline="30000" dirty="0"/>
              <a:t>rd</a:t>
            </a:r>
            <a:r>
              <a:rPr lang="en-US" dirty="0"/>
              <a:t> phase </a:t>
            </a:r>
            <a:r>
              <a:rPr lang="en-US"/>
              <a:t>“Commit”</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89</a:t>
            </a:fld>
            <a:endParaRPr lang="en-US"/>
          </a:p>
        </p:txBody>
      </p:sp>
    </p:spTree>
    <p:extLst>
      <p:ext uri="{BB962C8B-B14F-4D97-AF65-F5344CB8AC3E}">
        <p14:creationId xmlns:p14="http://schemas.microsoft.com/office/powerpoint/2010/main" val="327689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ISPs (0.026%) host 30% of BTC network</a:t>
            </a:r>
          </a:p>
          <a:p>
            <a:r>
              <a:rPr lang="en-US" dirty="0"/>
              <a:t>3 ISPs can view 60% of BTC traffic</a:t>
            </a:r>
          </a:p>
          <a:p>
            <a:endParaRPr lang="en-US" dirty="0"/>
          </a:p>
          <a:p>
            <a:r>
              <a:rPr lang="en-SG" sz="1200" b="0" i="0" kern="1200" dirty="0">
                <a:solidFill>
                  <a:schemeClr val="tx1"/>
                </a:solidFill>
                <a:effectLst/>
                <a:latin typeface="+mn-lt"/>
                <a:ea typeface="+mn-ea"/>
                <a:cs typeface="+mn-cs"/>
              </a:rPr>
              <a:t>By preventing nodes within a component to communicate with nodes outside of it, the attacker forces the creation of parallel blockchains. After the attack stops, all blocks mined within the smaller component will be discarded together with all included transactions and the miners revenue.</a:t>
            </a:r>
          </a:p>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Step 0: </a:t>
            </a:r>
            <a:r>
              <a:rPr lang="en-SG" sz="1200" b="0" i="0" kern="1200" dirty="0">
                <a:solidFill>
                  <a:schemeClr val="tx1"/>
                </a:solidFill>
                <a:effectLst/>
                <a:latin typeface="+mn-lt"/>
                <a:ea typeface="+mn-ea"/>
                <a:cs typeface="+mn-cs"/>
              </a:rPr>
              <a:t>Nodes of the left and the right side of the network communicate via Bitcoin connections denoted by blue lines.</a:t>
            </a:r>
          </a:p>
          <a:p>
            <a:r>
              <a:rPr lang="en-SG" sz="1200" b="1" i="0" kern="1200" dirty="0">
                <a:solidFill>
                  <a:schemeClr val="tx1"/>
                </a:solidFill>
                <a:effectLst/>
                <a:latin typeface="+mn-lt"/>
                <a:ea typeface="+mn-ea"/>
                <a:cs typeface="+mn-cs"/>
              </a:rPr>
              <a:t>Step 1: </a:t>
            </a:r>
            <a:r>
              <a:rPr lang="en-SG" sz="1200" b="0" i="0" kern="1200" dirty="0">
                <a:solidFill>
                  <a:schemeClr val="tx1"/>
                </a:solidFill>
                <a:effectLst/>
                <a:latin typeface="+mn-lt"/>
                <a:ea typeface="+mn-ea"/>
                <a:cs typeface="+mn-cs"/>
              </a:rPr>
              <a:t>The attacker wishes to split the network into two disjoint components: one on the left hand-side and one on the right hand-side.</a:t>
            </a:r>
          </a:p>
          <a:p>
            <a:r>
              <a:rPr lang="en-SG" sz="1200" b="1" i="0" kern="1200" dirty="0">
                <a:solidFill>
                  <a:schemeClr val="tx1"/>
                </a:solidFill>
                <a:effectLst/>
                <a:latin typeface="+mn-lt"/>
                <a:ea typeface="+mn-ea"/>
                <a:cs typeface="+mn-cs"/>
              </a:rPr>
              <a:t>Step 2: </a:t>
            </a:r>
            <a:r>
              <a:rPr lang="en-SG" sz="1200" b="0" i="0" kern="1200" dirty="0">
                <a:solidFill>
                  <a:schemeClr val="tx1"/>
                </a:solidFill>
                <a:effectLst/>
                <a:latin typeface="+mn-lt"/>
                <a:ea typeface="+mn-ea"/>
                <a:cs typeface="+mn-cs"/>
              </a:rPr>
              <a:t>The attacker attracts the traffic destined to the left nodes by performing a BGP hijack.</a:t>
            </a:r>
          </a:p>
          <a:p>
            <a:r>
              <a:rPr lang="en-SG" sz="1200" b="1" i="0" kern="1200" dirty="0">
                <a:solidFill>
                  <a:schemeClr val="tx1"/>
                </a:solidFill>
                <a:effectLst/>
                <a:latin typeface="+mn-lt"/>
                <a:ea typeface="+mn-ea"/>
                <a:cs typeface="+mn-cs"/>
              </a:rPr>
              <a:t>Step 3: </a:t>
            </a:r>
            <a:r>
              <a:rPr lang="en-SG" sz="1200" b="0" i="0" kern="1200" dirty="0">
                <a:solidFill>
                  <a:schemeClr val="tx1"/>
                </a:solidFill>
                <a:effectLst/>
                <a:latin typeface="+mn-lt"/>
                <a:ea typeface="+mn-ea"/>
                <a:cs typeface="+mn-cs"/>
              </a:rPr>
              <a:t>Soon after the hijack, all traffic sent from the right to the left side is forwarded through the attacker (red lines).</a:t>
            </a:r>
          </a:p>
          <a:p>
            <a:r>
              <a:rPr lang="en-SG" sz="1200" b="1" i="0" kern="1200" dirty="0">
                <a:solidFill>
                  <a:schemeClr val="tx1"/>
                </a:solidFill>
                <a:effectLst/>
                <a:latin typeface="+mn-lt"/>
                <a:ea typeface="+mn-ea"/>
                <a:cs typeface="+mn-cs"/>
              </a:rPr>
              <a:t>Step 4: </a:t>
            </a:r>
            <a:r>
              <a:rPr lang="en-SG" sz="1200" b="0" i="0" kern="1200" dirty="0">
                <a:solidFill>
                  <a:schemeClr val="tx1"/>
                </a:solidFill>
                <a:effectLst/>
                <a:latin typeface="+mn-lt"/>
                <a:ea typeface="+mn-ea"/>
                <a:cs typeface="+mn-cs"/>
              </a:rPr>
              <a:t>The attacker cuts these connections, effectively partitioning the network into two pieces.</a:t>
            </a:r>
          </a:p>
          <a:p>
            <a:r>
              <a:rPr lang="en-SG" sz="1200" b="1" i="0" kern="1200" dirty="0">
                <a:solidFill>
                  <a:schemeClr val="tx1"/>
                </a:solidFill>
                <a:effectLst/>
                <a:latin typeface="+mn-lt"/>
                <a:ea typeface="+mn-ea"/>
                <a:cs typeface="+mn-cs"/>
              </a:rPr>
              <a:t>Step 5: </a:t>
            </a:r>
            <a:r>
              <a:rPr lang="en-SG" sz="1200" b="0" i="0" kern="1200" dirty="0">
                <a:solidFill>
                  <a:schemeClr val="tx1"/>
                </a:solidFill>
                <a:effectLst/>
                <a:latin typeface="+mn-lt"/>
                <a:ea typeface="+mn-ea"/>
                <a:cs typeface="+mn-cs"/>
              </a:rPr>
              <a:t>During the attack, nodes within each side continue communicating with nodes of the same side</a:t>
            </a: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93</a:t>
            </a:fld>
            <a:endParaRPr lang="en-US"/>
          </a:p>
        </p:txBody>
      </p:sp>
    </p:spTree>
    <p:extLst>
      <p:ext uri="{BB962C8B-B14F-4D97-AF65-F5344CB8AC3E}">
        <p14:creationId xmlns:p14="http://schemas.microsoft.com/office/powerpoint/2010/main" val="579874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10/25/2018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10/25/2018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10/25/2018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10/25/2018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10/25/2018</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10/25/2018</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10/25/2018</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10/25/2018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10/25/2018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10/25/2018</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7.png"/><Relationship Id="rId5" Type="http://schemas.microsoft.com/office/2007/relationships/hdphoto" Target="../media/hdphoto5.wdp"/><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0.png"/><Relationship Id="rId5" Type="http://schemas.microsoft.com/office/2007/relationships/hdphoto" Target="../media/hdphoto7.wdp"/><Relationship Id="rId4" Type="http://schemas.openxmlformats.org/officeDocument/2006/relationships/image" Target="../media/image29.png"/><Relationship Id="rId9" Type="http://schemas.microsoft.com/office/2007/relationships/hdphoto" Target="../media/hdphoto9.wdp"/></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10.wdp"/><Relationship Id="rId7" Type="http://schemas.microsoft.com/office/2007/relationships/hdphoto" Target="../media/hdphoto15.wdp"/><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14.wdp"/><Relationship Id="rId4" Type="http://schemas.openxmlformats.org/officeDocument/2006/relationships/image" Target="../media/image36.png"/><Relationship Id="rId9" Type="http://schemas.microsoft.com/office/2007/relationships/hdphoto" Target="../media/hdphoto16.wdp"/></Relationships>
</file>

<file path=ppt/slides/_rels/slide4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microsoft.com/office/2007/relationships/hdphoto" Target="../media/hdphoto5.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1.wdp"/><Relationship Id="rId4" Type="http://schemas.openxmlformats.org/officeDocument/2006/relationships/image" Target="../media/image33.png"/><Relationship Id="rId9" Type="http://schemas.microsoft.com/office/2007/relationships/hdphoto" Target="../media/hdphoto13.wdp"/></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8.wdp"/><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11" Type="http://schemas.microsoft.com/office/2007/relationships/hdphoto" Target="../media/hdphoto17.wdp"/><Relationship Id="rId5" Type="http://schemas.microsoft.com/office/2007/relationships/hdphoto" Target="../media/hdphoto11.wdp"/><Relationship Id="rId15" Type="http://schemas.microsoft.com/office/2007/relationships/hdphoto" Target="../media/hdphoto19.wdp"/><Relationship Id="rId10" Type="http://schemas.openxmlformats.org/officeDocument/2006/relationships/image" Target="../media/image39.png"/><Relationship Id="rId4" Type="http://schemas.openxmlformats.org/officeDocument/2006/relationships/image" Target="../media/image33.png"/><Relationship Id="rId9" Type="http://schemas.microsoft.com/office/2007/relationships/hdphoto" Target="../media/hdphoto13.wdp"/><Relationship Id="rId14" Type="http://schemas.openxmlformats.org/officeDocument/2006/relationships/image" Target="../media/image41.png"/></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8.wdp"/><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11" Type="http://schemas.microsoft.com/office/2007/relationships/hdphoto" Target="../media/hdphoto17.wdp"/><Relationship Id="rId5" Type="http://schemas.microsoft.com/office/2007/relationships/hdphoto" Target="../media/hdphoto11.wdp"/><Relationship Id="rId15" Type="http://schemas.microsoft.com/office/2007/relationships/hdphoto" Target="../media/hdphoto19.wdp"/><Relationship Id="rId10" Type="http://schemas.openxmlformats.org/officeDocument/2006/relationships/image" Target="../media/image39.png"/><Relationship Id="rId4" Type="http://schemas.openxmlformats.org/officeDocument/2006/relationships/image" Target="../media/image33.png"/><Relationship Id="rId9" Type="http://schemas.microsoft.com/office/2007/relationships/hdphoto" Target="../media/hdphoto13.wdp"/><Relationship Id="rId1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24.wdp"/><Relationship Id="rId5" Type="http://schemas.microsoft.com/office/2007/relationships/hdphoto" Target="../media/hdphoto21.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23.wdp"/></Relationships>
</file>

<file path=ppt/slides/_rels/slide6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blockchaindemo.io/"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 Id="rId9"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67.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microsoft.com/office/2007/relationships/hdphoto" Target="../media/hdphoto27.wdp"/><Relationship Id="rId7" Type="http://schemas.microsoft.com/office/2007/relationships/hdphoto" Target="../media/hdphoto29.wdp"/><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microsoft.com/office/2007/relationships/hdphoto" Target="../media/hdphoto28.wdp"/><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2.png"/><Relationship Id="rId4" Type="http://schemas.openxmlformats.org/officeDocument/2006/relationships/notesSlide" Target="../notesSlides/notesSlide9.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3.png"/><Relationship Id="rId4" Type="http://schemas.openxmlformats.org/officeDocument/2006/relationships/notesSlide" Target="../notesSlides/notesSlide10.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ockchain">
            <a:extLst>
              <a:ext uri="{FF2B5EF4-FFF2-40B4-BE49-F238E27FC236}">
                <a16:creationId xmlns:a16="http://schemas.microsoft.com/office/drawing/2014/main" id="{E1FEE14C-5E59-4B5D-8486-167DAB2AF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Diagonal Corners Snipped 4">
            <a:extLst>
              <a:ext uri="{FF2B5EF4-FFF2-40B4-BE49-F238E27FC236}">
                <a16:creationId xmlns:a16="http://schemas.microsoft.com/office/drawing/2014/main" id="{A9DC0DD0-E85D-4890-85B7-5B23418401D9}"/>
              </a:ext>
            </a:extLst>
          </p:cNvPr>
          <p:cNvSpPr/>
          <p:nvPr/>
        </p:nvSpPr>
        <p:spPr>
          <a:xfrm>
            <a:off x="0" y="1981200"/>
            <a:ext cx="12192000" cy="4114800"/>
          </a:xfrm>
          <a:prstGeom prst="snip2DiagRect">
            <a:avLst/>
          </a:prstGeom>
          <a:solidFill>
            <a:schemeClr val="dk1">
              <a:alpha val="5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6000" dirty="0">
                <a:latin typeface="+mj-lt"/>
              </a:rPr>
              <a:t>Blockchain Fundamentals:</a:t>
            </a:r>
            <a:br>
              <a:rPr lang="en-US" sz="6000" dirty="0">
                <a:latin typeface="+mj-lt"/>
              </a:rPr>
            </a:br>
            <a:r>
              <a:rPr lang="en-US" sz="6000" dirty="0">
                <a:latin typeface="+mj-lt"/>
              </a:rPr>
              <a:t>Architecture &amp; Security</a:t>
            </a:r>
          </a:p>
          <a:p>
            <a:r>
              <a:rPr lang="en-US" sz="3200" dirty="0">
                <a:solidFill>
                  <a:schemeClr val="accent1"/>
                </a:solidFill>
                <a:latin typeface="+mj-lt"/>
              </a:rPr>
              <a:t>Jorden Seet</a:t>
            </a:r>
          </a:p>
          <a:p>
            <a:endParaRPr lang="en-US" sz="6000" dirty="0">
              <a:latin typeface="+mj-lt"/>
            </a:endParaRPr>
          </a:p>
        </p:txBody>
      </p:sp>
    </p:spTree>
    <p:extLst>
      <p:ext uri="{BB962C8B-B14F-4D97-AF65-F5344CB8AC3E}">
        <p14:creationId xmlns:p14="http://schemas.microsoft.com/office/powerpoint/2010/main" val="369559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State Channels</a:t>
            </a:r>
            <a:endParaRPr sz="6600" dirty="0"/>
          </a:p>
        </p:txBody>
      </p:sp>
      <p:pic>
        <p:nvPicPr>
          <p:cNvPr id="6" name="Picture 5" descr="Image result for contract icon">
            <a:extLst>
              <a:ext uri="{FF2B5EF4-FFF2-40B4-BE49-F238E27FC236}">
                <a16:creationId xmlns:a16="http://schemas.microsoft.com/office/drawing/2014/main" id="{5FEE4412-BE83-4607-8123-4326C746D4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998" y="2362200"/>
            <a:ext cx="1622137" cy="1622137"/>
          </a:xfrm>
          <a:prstGeom prst="rect">
            <a:avLst/>
          </a:prstGeom>
          <a:solidFill>
            <a:schemeClr val="accent1"/>
          </a:solidFill>
        </p:spPr>
      </p:pic>
      <p:sp>
        <p:nvSpPr>
          <p:cNvPr id="7" name="TextBox 6">
            <a:extLst>
              <a:ext uri="{FF2B5EF4-FFF2-40B4-BE49-F238E27FC236}">
                <a16:creationId xmlns:a16="http://schemas.microsoft.com/office/drawing/2014/main" id="{722C4FDA-0627-44F6-8CF5-94B5360ED25D}"/>
              </a:ext>
            </a:extLst>
          </p:cNvPr>
          <p:cNvSpPr txBox="1"/>
          <p:nvPr/>
        </p:nvSpPr>
        <p:spPr>
          <a:xfrm>
            <a:off x="1142998" y="3978475"/>
            <a:ext cx="2346324" cy="1077218"/>
          </a:xfrm>
          <a:prstGeom prst="rect">
            <a:avLst/>
          </a:prstGeom>
          <a:noFill/>
        </p:spPr>
        <p:txBody>
          <a:bodyPr wrap="square" rtlCol="0">
            <a:spAutoFit/>
          </a:bodyPr>
          <a:lstStyle/>
          <a:p>
            <a:r>
              <a:rPr lang="en-US" sz="3200" b="1" dirty="0">
                <a:solidFill>
                  <a:srgbClr val="8DC74F"/>
                </a:solidFill>
              </a:rPr>
              <a:t>Smart Contract</a:t>
            </a:r>
          </a:p>
        </p:txBody>
      </p:sp>
      <p:pic>
        <p:nvPicPr>
          <p:cNvPr id="8" name="Picture 7" descr="Image result for contract icon">
            <a:extLst>
              <a:ext uri="{FF2B5EF4-FFF2-40B4-BE49-F238E27FC236}">
                <a16:creationId xmlns:a16="http://schemas.microsoft.com/office/drawing/2014/main" id="{F327CA8A-077A-495B-99AE-5323AA72B2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2678" y="2362200"/>
            <a:ext cx="1622137" cy="1622137"/>
          </a:xfrm>
          <a:prstGeom prst="rect">
            <a:avLst/>
          </a:prstGeom>
          <a:solidFill>
            <a:schemeClr val="accent1"/>
          </a:solidFill>
        </p:spPr>
      </p:pic>
      <p:sp>
        <p:nvSpPr>
          <p:cNvPr id="9" name="TextBox 8">
            <a:extLst>
              <a:ext uri="{FF2B5EF4-FFF2-40B4-BE49-F238E27FC236}">
                <a16:creationId xmlns:a16="http://schemas.microsoft.com/office/drawing/2014/main" id="{D12341D5-460A-4975-B826-3FF384F5CCFA}"/>
              </a:ext>
            </a:extLst>
          </p:cNvPr>
          <p:cNvSpPr txBox="1"/>
          <p:nvPr/>
        </p:nvSpPr>
        <p:spPr>
          <a:xfrm>
            <a:off x="8702678" y="3978475"/>
            <a:ext cx="2346324" cy="1077218"/>
          </a:xfrm>
          <a:prstGeom prst="rect">
            <a:avLst/>
          </a:prstGeom>
          <a:noFill/>
        </p:spPr>
        <p:txBody>
          <a:bodyPr wrap="square" rtlCol="0">
            <a:spAutoFit/>
          </a:bodyPr>
          <a:lstStyle/>
          <a:p>
            <a:r>
              <a:rPr lang="en-US" sz="3200" b="1" dirty="0">
                <a:solidFill>
                  <a:srgbClr val="8DC74F"/>
                </a:solidFill>
              </a:rPr>
              <a:t>Smart Contract</a:t>
            </a:r>
          </a:p>
        </p:txBody>
      </p:sp>
      <p:cxnSp>
        <p:nvCxnSpPr>
          <p:cNvPr id="10" name="Straight Arrow Connector 9">
            <a:extLst>
              <a:ext uri="{FF2B5EF4-FFF2-40B4-BE49-F238E27FC236}">
                <a16:creationId xmlns:a16="http://schemas.microsoft.com/office/drawing/2014/main" id="{FDD67A9F-B468-4E62-ADE6-8CF5D58F2CFA}"/>
              </a:ext>
            </a:extLst>
          </p:cNvPr>
          <p:cNvCxnSpPr>
            <a:cxnSpLocks/>
          </p:cNvCxnSpPr>
          <p:nvPr/>
        </p:nvCxnSpPr>
        <p:spPr>
          <a:xfrm flipV="1">
            <a:off x="3124200" y="3173268"/>
            <a:ext cx="5334000" cy="659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AFC757-AF28-4985-85A6-6684AB778C84}"/>
              </a:ext>
            </a:extLst>
          </p:cNvPr>
          <p:cNvSpPr txBox="1"/>
          <p:nvPr/>
        </p:nvSpPr>
        <p:spPr>
          <a:xfrm>
            <a:off x="3066906" y="2157547"/>
            <a:ext cx="5334000" cy="1077218"/>
          </a:xfrm>
          <a:prstGeom prst="rect">
            <a:avLst/>
          </a:prstGeom>
          <a:noFill/>
        </p:spPr>
        <p:txBody>
          <a:bodyPr wrap="square" rtlCol="0">
            <a:spAutoFit/>
          </a:bodyPr>
          <a:lstStyle/>
          <a:p>
            <a:r>
              <a:rPr lang="en-US" sz="3200" b="1" dirty="0">
                <a:solidFill>
                  <a:srgbClr val="8DC74F"/>
                </a:solidFill>
              </a:rPr>
              <a:t>Stores only end result or essential checkpoints</a:t>
            </a:r>
          </a:p>
        </p:txBody>
      </p:sp>
      <p:sp>
        <p:nvSpPr>
          <p:cNvPr id="22" name="Freeform: Shape 21">
            <a:extLst>
              <a:ext uri="{FF2B5EF4-FFF2-40B4-BE49-F238E27FC236}">
                <a16:creationId xmlns:a16="http://schemas.microsoft.com/office/drawing/2014/main" id="{D5CC5609-9390-429D-8A64-8CB0BBDA1EA1}"/>
              </a:ext>
            </a:extLst>
          </p:cNvPr>
          <p:cNvSpPr/>
          <p:nvPr/>
        </p:nvSpPr>
        <p:spPr>
          <a:xfrm>
            <a:off x="2838450" y="3924300"/>
            <a:ext cx="5734050" cy="1867032"/>
          </a:xfrm>
          <a:custGeom>
            <a:avLst/>
            <a:gdLst>
              <a:gd name="connsiteX0" fmla="*/ 0 w 5734050"/>
              <a:gd name="connsiteY0" fmla="*/ 76200 h 1867032"/>
              <a:gd name="connsiteX1" fmla="*/ 2657475 w 5734050"/>
              <a:gd name="connsiteY1" fmla="*/ 1866900 h 1867032"/>
              <a:gd name="connsiteX2" fmla="*/ 5734050 w 5734050"/>
              <a:gd name="connsiteY2" fmla="*/ 0 h 1867032"/>
            </a:gdLst>
            <a:ahLst/>
            <a:cxnLst>
              <a:cxn ang="0">
                <a:pos x="connsiteX0" y="connsiteY0"/>
              </a:cxn>
              <a:cxn ang="0">
                <a:pos x="connsiteX1" y="connsiteY1"/>
              </a:cxn>
              <a:cxn ang="0">
                <a:pos x="connsiteX2" y="connsiteY2"/>
              </a:cxn>
            </a:cxnLst>
            <a:rect l="l" t="t" r="r" b="b"/>
            <a:pathLst>
              <a:path w="5734050" h="1867032">
                <a:moveTo>
                  <a:pt x="0" y="76200"/>
                </a:moveTo>
                <a:cubicBezTo>
                  <a:pt x="850900" y="977900"/>
                  <a:pt x="1701800" y="1879600"/>
                  <a:pt x="2657475" y="1866900"/>
                </a:cubicBezTo>
                <a:cubicBezTo>
                  <a:pt x="3613150" y="1854200"/>
                  <a:pt x="4673600" y="927100"/>
                  <a:pt x="5734050" y="0"/>
                </a:cubicBezTo>
              </a:path>
            </a:pathLst>
          </a:cu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DF86A58-BD7B-4011-9FE8-DDF38D1C3837}"/>
              </a:ext>
            </a:extLst>
          </p:cNvPr>
          <p:cNvSpPr txBox="1"/>
          <p:nvPr/>
        </p:nvSpPr>
        <p:spPr>
          <a:xfrm>
            <a:off x="3489322" y="5769828"/>
            <a:ext cx="5334000" cy="584775"/>
          </a:xfrm>
          <a:prstGeom prst="rect">
            <a:avLst/>
          </a:prstGeom>
          <a:noFill/>
        </p:spPr>
        <p:txBody>
          <a:bodyPr wrap="square" rtlCol="0">
            <a:spAutoFit/>
          </a:bodyPr>
          <a:lstStyle/>
          <a:p>
            <a:r>
              <a:rPr lang="en-US" sz="3200" b="1" dirty="0">
                <a:solidFill>
                  <a:srgbClr val="8DC74F"/>
                </a:solidFill>
              </a:rPr>
              <a:t>Peer-Peer secure channel</a:t>
            </a:r>
          </a:p>
        </p:txBody>
      </p:sp>
      <p:sp>
        <p:nvSpPr>
          <p:cNvPr id="24" name="TextBox 23">
            <a:extLst>
              <a:ext uri="{FF2B5EF4-FFF2-40B4-BE49-F238E27FC236}">
                <a16:creationId xmlns:a16="http://schemas.microsoft.com/office/drawing/2014/main" id="{EB28A2ED-ACA9-4959-B32B-6EB5379D9603}"/>
              </a:ext>
            </a:extLst>
          </p:cNvPr>
          <p:cNvSpPr txBox="1"/>
          <p:nvPr/>
        </p:nvSpPr>
        <p:spPr>
          <a:xfrm>
            <a:off x="3140221" y="3242836"/>
            <a:ext cx="5334000" cy="400110"/>
          </a:xfrm>
          <a:prstGeom prst="rect">
            <a:avLst/>
          </a:prstGeom>
          <a:noFill/>
        </p:spPr>
        <p:txBody>
          <a:bodyPr wrap="square" rtlCol="0">
            <a:spAutoFit/>
          </a:bodyPr>
          <a:lstStyle/>
          <a:p>
            <a:r>
              <a:rPr lang="en-US" sz="2000" b="1" dirty="0" err="1">
                <a:solidFill>
                  <a:srgbClr val="8DC74F"/>
                </a:solidFill>
              </a:rPr>
              <a:t>Ie</a:t>
            </a:r>
            <a:r>
              <a:rPr lang="en-US" sz="2000" b="1" dirty="0">
                <a:solidFill>
                  <a:srgbClr val="8DC74F"/>
                </a:solidFill>
              </a:rPr>
              <a:t>. Chess results</a:t>
            </a:r>
          </a:p>
        </p:txBody>
      </p:sp>
      <p:sp>
        <p:nvSpPr>
          <p:cNvPr id="25" name="TextBox 24">
            <a:extLst>
              <a:ext uri="{FF2B5EF4-FFF2-40B4-BE49-F238E27FC236}">
                <a16:creationId xmlns:a16="http://schemas.microsoft.com/office/drawing/2014/main" id="{1FE718F6-87C1-4837-8C35-4BF388BAA02F}"/>
              </a:ext>
            </a:extLst>
          </p:cNvPr>
          <p:cNvSpPr txBox="1"/>
          <p:nvPr/>
        </p:nvSpPr>
        <p:spPr>
          <a:xfrm>
            <a:off x="3489322" y="6305412"/>
            <a:ext cx="5334000" cy="400110"/>
          </a:xfrm>
          <a:prstGeom prst="rect">
            <a:avLst/>
          </a:prstGeom>
          <a:noFill/>
        </p:spPr>
        <p:txBody>
          <a:bodyPr wrap="square" rtlCol="0">
            <a:spAutoFit/>
          </a:bodyPr>
          <a:lstStyle/>
          <a:p>
            <a:r>
              <a:rPr lang="en-US" sz="2000" b="1" dirty="0" err="1">
                <a:solidFill>
                  <a:srgbClr val="8DC74F"/>
                </a:solidFill>
              </a:rPr>
              <a:t>Ie</a:t>
            </a:r>
            <a:r>
              <a:rPr lang="en-US" sz="2000" b="1" dirty="0">
                <a:solidFill>
                  <a:srgbClr val="8DC74F"/>
                </a:solidFill>
              </a:rPr>
              <a:t>. Chess moves</a:t>
            </a:r>
          </a:p>
        </p:txBody>
      </p:sp>
    </p:spTree>
    <p:extLst>
      <p:ext uri="{BB962C8B-B14F-4D97-AF65-F5344CB8AC3E}">
        <p14:creationId xmlns:p14="http://schemas.microsoft.com/office/powerpoint/2010/main" val="2931345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5BFAE-6704-4BEF-A202-127BE8F4BF49}"/>
              </a:ext>
            </a:extLst>
          </p:cNvPr>
          <p:cNvPicPr>
            <a:picLocks noChangeAspect="1"/>
          </p:cNvPicPr>
          <p:nvPr/>
        </p:nvPicPr>
        <p:blipFill>
          <a:blip r:embed="rId2"/>
          <a:stretch>
            <a:fillRect/>
          </a:stretch>
        </p:blipFill>
        <p:spPr>
          <a:xfrm>
            <a:off x="-1" y="0"/>
            <a:ext cx="9998579" cy="6858000"/>
          </a:xfrm>
          <a:prstGeom prst="rect">
            <a:avLst/>
          </a:prstGeom>
        </p:spPr>
      </p:pic>
      <p:sp>
        <p:nvSpPr>
          <p:cNvPr id="3" name="Rectangle 2">
            <a:extLst>
              <a:ext uri="{FF2B5EF4-FFF2-40B4-BE49-F238E27FC236}">
                <a16:creationId xmlns:a16="http://schemas.microsoft.com/office/drawing/2014/main" id="{79C64645-2B6F-44D6-B3F3-F5EAA1D90966}"/>
              </a:ext>
            </a:extLst>
          </p:cNvPr>
          <p:cNvSpPr/>
          <p:nvPr/>
        </p:nvSpPr>
        <p:spPr>
          <a:xfrm>
            <a:off x="1143000" y="3733800"/>
            <a:ext cx="8153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5D1C72-BA63-4995-B334-CE94B1F5D9BC}"/>
              </a:ext>
            </a:extLst>
          </p:cNvPr>
          <p:cNvSpPr/>
          <p:nvPr/>
        </p:nvSpPr>
        <p:spPr>
          <a:xfrm>
            <a:off x="1143000" y="2990850"/>
            <a:ext cx="43434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7F97DF-3C16-4457-9097-4BA28ECFCA99}"/>
              </a:ext>
            </a:extLst>
          </p:cNvPr>
          <p:cNvSpPr/>
          <p:nvPr/>
        </p:nvSpPr>
        <p:spPr>
          <a:xfrm>
            <a:off x="304800" y="5562600"/>
            <a:ext cx="9693778"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94BA7D9-62AF-4B04-BA1B-FB8B1BC86AB2}"/>
              </a:ext>
            </a:extLst>
          </p:cNvPr>
          <p:cNvSpPr txBox="1"/>
          <p:nvPr/>
        </p:nvSpPr>
        <p:spPr>
          <a:xfrm>
            <a:off x="10833786" y="16476"/>
            <a:ext cx="1358214" cy="584775"/>
          </a:xfrm>
          <a:prstGeom prst="rect">
            <a:avLst/>
          </a:prstGeom>
          <a:noFill/>
        </p:spPr>
        <p:txBody>
          <a:bodyPr wrap="square" rtlCol="0">
            <a:spAutoFit/>
          </a:bodyPr>
          <a:lstStyle/>
          <a:p>
            <a:r>
              <a:rPr lang="en-US" sz="3200" b="1" dirty="0">
                <a:solidFill>
                  <a:srgbClr val="8DC74F"/>
                </a:solidFill>
              </a:rPr>
              <a:t>App.js</a:t>
            </a:r>
          </a:p>
        </p:txBody>
      </p:sp>
    </p:spTree>
    <p:extLst>
      <p:ext uri="{BB962C8B-B14F-4D97-AF65-F5344CB8AC3E}">
        <p14:creationId xmlns:p14="http://schemas.microsoft.com/office/powerpoint/2010/main" val="1950356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1ED71-97E7-4CEF-B30B-DC49ED60C090}"/>
              </a:ext>
            </a:extLst>
          </p:cNvPr>
          <p:cNvPicPr>
            <a:picLocks noChangeAspect="1"/>
          </p:cNvPicPr>
          <p:nvPr/>
        </p:nvPicPr>
        <p:blipFill rotWithShape="1">
          <a:blip r:embed="rId2"/>
          <a:srcRect l="1961"/>
          <a:stretch/>
        </p:blipFill>
        <p:spPr>
          <a:xfrm>
            <a:off x="4119" y="35011"/>
            <a:ext cx="5750011" cy="6858000"/>
          </a:xfrm>
          <a:prstGeom prst="rect">
            <a:avLst/>
          </a:prstGeom>
        </p:spPr>
      </p:pic>
      <p:pic>
        <p:nvPicPr>
          <p:cNvPr id="4" name="Picture 3">
            <a:extLst>
              <a:ext uri="{FF2B5EF4-FFF2-40B4-BE49-F238E27FC236}">
                <a16:creationId xmlns:a16="http://schemas.microsoft.com/office/drawing/2014/main" id="{02F7B4F3-4E51-41DC-AB92-CD1AF5A8D015}"/>
              </a:ext>
            </a:extLst>
          </p:cNvPr>
          <p:cNvPicPr>
            <a:picLocks noChangeAspect="1"/>
          </p:cNvPicPr>
          <p:nvPr/>
        </p:nvPicPr>
        <p:blipFill rotWithShape="1">
          <a:blip r:embed="rId3"/>
          <a:srcRect b="4489"/>
          <a:stretch/>
        </p:blipFill>
        <p:spPr>
          <a:xfrm>
            <a:off x="5754130" y="-2059"/>
            <a:ext cx="6460524" cy="6825048"/>
          </a:xfrm>
          <a:prstGeom prst="rect">
            <a:avLst/>
          </a:prstGeom>
        </p:spPr>
      </p:pic>
      <p:sp>
        <p:nvSpPr>
          <p:cNvPr id="5" name="Rectangle 4">
            <a:extLst>
              <a:ext uri="{FF2B5EF4-FFF2-40B4-BE49-F238E27FC236}">
                <a16:creationId xmlns:a16="http://schemas.microsoft.com/office/drawing/2014/main" id="{B4927060-078A-4445-A526-A4771ED1DEDF}"/>
              </a:ext>
            </a:extLst>
          </p:cNvPr>
          <p:cNvSpPr/>
          <p:nvPr/>
        </p:nvSpPr>
        <p:spPr>
          <a:xfrm>
            <a:off x="228600" y="2057400"/>
            <a:ext cx="4800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2D7A7E-9D96-4015-A35C-7573CD4F418B}"/>
              </a:ext>
            </a:extLst>
          </p:cNvPr>
          <p:cNvSpPr/>
          <p:nvPr/>
        </p:nvSpPr>
        <p:spPr>
          <a:xfrm>
            <a:off x="0" y="5029200"/>
            <a:ext cx="24384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034B2B-FB3D-424B-A523-CF051A3E8C5A}"/>
              </a:ext>
            </a:extLst>
          </p:cNvPr>
          <p:cNvSpPr/>
          <p:nvPr/>
        </p:nvSpPr>
        <p:spPr>
          <a:xfrm>
            <a:off x="8382000" y="5943600"/>
            <a:ext cx="9144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F9C8E1-4CA7-46DF-BAB8-057C957E5EDF}"/>
              </a:ext>
            </a:extLst>
          </p:cNvPr>
          <p:cNvSpPr/>
          <p:nvPr/>
        </p:nvSpPr>
        <p:spPr>
          <a:xfrm>
            <a:off x="1524000" y="6133069"/>
            <a:ext cx="3733800" cy="689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549AAB-A901-4F87-8FFB-59DE1B2DDA0F}"/>
              </a:ext>
            </a:extLst>
          </p:cNvPr>
          <p:cNvSpPr/>
          <p:nvPr/>
        </p:nvSpPr>
        <p:spPr>
          <a:xfrm>
            <a:off x="6140665" y="3853249"/>
            <a:ext cx="4191000" cy="1515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4BC9F07-D727-4E3E-B0A9-3B81249D18C5}"/>
              </a:ext>
            </a:extLst>
          </p:cNvPr>
          <p:cNvCxnSpPr>
            <a:cxnSpLocks/>
          </p:cNvCxnSpPr>
          <p:nvPr/>
        </p:nvCxnSpPr>
        <p:spPr>
          <a:xfrm flipH="1">
            <a:off x="2507650" y="2323070"/>
            <a:ext cx="1816700" cy="27061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A2A74E-9784-44C7-BC8E-0073557E510F}"/>
              </a:ext>
            </a:extLst>
          </p:cNvPr>
          <p:cNvCxnSpPr>
            <a:cxnSpLocks/>
          </p:cNvCxnSpPr>
          <p:nvPr/>
        </p:nvCxnSpPr>
        <p:spPr>
          <a:xfrm>
            <a:off x="2626583" y="2347785"/>
            <a:ext cx="5631078" cy="37729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E33C6-5631-41BC-8CE0-7E741FA89DE2}"/>
              </a:ext>
            </a:extLst>
          </p:cNvPr>
          <p:cNvCxnSpPr>
            <a:cxnSpLocks/>
          </p:cNvCxnSpPr>
          <p:nvPr/>
        </p:nvCxnSpPr>
        <p:spPr>
          <a:xfrm flipV="1">
            <a:off x="5098450" y="5369010"/>
            <a:ext cx="952886" cy="63089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2F298A-F0A3-4401-B49F-81E0082E2F48}"/>
              </a:ext>
            </a:extLst>
          </p:cNvPr>
          <p:cNvSpPr txBox="1"/>
          <p:nvPr/>
        </p:nvSpPr>
        <p:spPr>
          <a:xfrm>
            <a:off x="10060073" y="-72081"/>
            <a:ext cx="2111976" cy="584775"/>
          </a:xfrm>
          <a:prstGeom prst="rect">
            <a:avLst/>
          </a:prstGeom>
          <a:noFill/>
        </p:spPr>
        <p:txBody>
          <a:bodyPr wrap="square" rtlCol="0">
            <a:spAutoFit/>
          </a:bodyPr>
          <a:lstStyle/>
          <a:p>
            <a:r>
              <a:rPr lang="en-US" sz="3200" b="1" dirty="0">
                <a:solidFill>
                  <a:srgbClr val="8DC74F"/>
                </a:solidFill>
              </a:rPr>
              <a:t>index.html</a:t>
            </a:r>
          </a:p>
        </p:txBody>
      </p:sp>
      <p:sp>
        <p:nvSpPr>
          <p:cNvPr id="21" name="TextBox 20">
            <a:extLst>
              <a:ext uri="{FF2B5EF4-FFF2-40B4-BE49-F238E27FC236}">
                <a16:creationId xmlns:a16="http://schemas.microsoft.com/office/drawing/2014/main" id="{C3FF50D7-1C28-4884-8A28-4010F8489E2B}"/>
              </a:ext>
            </a:extLst>
          </p:cNvPr>
          <p:cNvSpPr txBox="1"/>
          <p:nvPr/>
        </p:nvSpPr>
        <p:spPr>
          <a:xfrm>
            <a:off x="4464587" y="461430"/>
            <a:ext cx="1310846" cy="584775"/>
          </a:xfrm>
          <a:prstGeom prst="rect">
            <a:avLst/>
          </a:prstGeom>
          <a:noFill/>
        </p:spPr>
        <p:txBody>
          <a:bodyPr wrap="square" rtlCol="0">
            <a:spAutoFit/>
          </a:bodyPr>
          <a:lstStyle/>
          <a:p>
            <a:r>
              <a:rPr lang="en-US" sz="3200" b="1" dirty="0">
                <a:solidFill>
                  <a:srgbClr val="8DC74F"/>
                </a:solidFill>
              </a:rPr>
              <a:t>App.js</a:t>
            </a:r>
          </a:p>
        </p:txBody>
      </p:sp>
    </p:spTree>
    <p:extLst>
      <p:ext uri="{BB962C8B-B14F-4D97-AF65-F5344CB8AC3E}">
        <p14:creationId xmlns:p14="http://schemas.microsoft.com/office/powerpoint/2010/main" val="21341998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7A87F-81FF-440D-9C9B-BC3583552456}"/>
              </a:ext>
            </a:extLst>
          </p:cNvPr>
          <p:cNvPicPr>
            <a:picLocks noChangeAspect="1"/>
          </p:cNvPicPr>
          <p:nvPr/>
        </p:nvPicPr>
        <p:blipFill>
          <a:blip r:embed="rId2"/>
          <a:stretch>
            <a:fillRect/>
          </a:stretch>
        </p:blipFill>
        <p:spPr>
          <a:xfrm>
            <a:off x="1020076" y="3095625"/>
            <a:ext cx="10544175" cy="3762375"/>
          </a:xfrm>
          <a:prstGeom prst="rect">
            <a:avLst/>
          </a:prstGeom>
        </p:spPr>
      </p:pic>
      <p:sp>
        <p:nvSpPr>
          <p:cNvPr id="13" name="Title 12"/>
          <p:cNvSpPr>
            <a:spLocks noGrp="1"/>
          </p:cNvSpPr>
          <p:nvPr>
            <p:ph type="title"/>
          </p:nvPr>
        </p:nvSpPr>
        <p:spPr/>
        <p:txBody>
          <a:bodyPr>
            <a:normAutofit/>
          </a:bodyPr>
          <a:lstStyle/>
          <a:p>
            <a:r>
              <a:rPr lang="en-US" sz="6600" dirty="0"/>
              <a:t>Smart Contract</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3400" dirty="0"/>
              <a:t>Smart </a:t>
            </a:r>
            <a:r>
              <a:rPr lang="en-US" sz="3400" dirty="0">
                <a:sym typeface="Wingdings" panose="05000000000000000000" pitchFamily="2" charset="2"/>
              </a:rPr>
              <a:t> Automated by code</a:t>
            </a:r>
          </a:p>
          <a:p>
            <a:r>
              <a:rPr lang="en-US" sz="3400" dirty="0">
                <a:sym typeface="Wingdings" panose="05000000000000000000" pitchFamily="2" charset="2"/>
              </a:rPr>
              <a:t>Contract  Agreement or Workflow</a:t>
            </a:r>
          </a:p>
          <a:p>
            <a:endParaRPr lang="en-US" sz="3400" dirty="0"/>
          </a:p>
        </p:txBody>
      </p:sp>
      <p:sp>
        <p:nvSpPr>
          <p:cNvPr id="6" name="TextBox 5">
            <a:extLst>
              <a:ext uri="{FF2B5EF4-FFF2-40B4-BE49-F238E27FC236}">
                <a16:creationId xmlns:a16="http://schemas.microsoft.com/office/drawing/2014/main" id="{AFA6DBB7-D731-49B0-A15A-559B6A0AB0AB}"/>
              </a:ext>
            </a:extLst>
          </p:cNvPr>
          <p:cNvSpPr txBox="1"/>
          <p:nvPr/>
        </p:nvSpPr>
        <p:spPr>
          <a:xfrm>
            <a:off x="8987288" y="3377625"/>
            <a:ext cx="2700337" cy="584775"/>
          </a:xfrm>
          <a:prstGeom prst="rect">
            <a:avLst/>
          </a:prstGeom>
          <a:noFill/>
        </p:spPr>
        <p:txBody>
          <a:bodyPr wrap="square" rtlCol="0">
            <a:spAutoFit/>
          </a:bodyPr>
          <a:lstStyle/>
          <a:p>
            <a:r>
              <a:rPr lang="en-US" sz="3200" b="1" dirty="0" err="1">
                <a:solidFill>
                  <a:srgbClr val="8DC74F"/>
                </a:solidFill>
              </a:rPr>
              <a:t>whatever.sol</a:t>
            </a:r>
            <a:endParaRPr lang="en-US" sz="3200" b="1" dirty="0">
              <a:solidFill>
                <a:srgbClr val="8DC74F"/>
              </a:solidFill>
            </a:endParaRPr>
          </a:p>
        </p:txBody>
      </p:sp>
    </p:spTree>
    <p:extLst>
      <p:ext uri="{BB962C8B-B14F-4D97-AF65-F5344CB8AC3E}">
        <p14:creationId xmlns:p14="http://schemas.microsoft.com/office/powerpoint/2010/main" val="459718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Blockchain</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3400" dirty="0"/>
              <a:t>Tamper-resistant Database</a:t>
            </a:r>
          </a:p>
          <a:p>
            <a:r>
              <a:rPr lang="en-US" sz="3400" dirty="0"/>
              <a:t>Distributed Ledger</a:t>
            </a:r>
          </a:p>
          <a:p>
            <a:pPr lvl="2"/>
            <a:r>
              <a:rPr lang="en-US" sz="3000" dirty="0"/>
              <a:t>Append-only</a:t>
            </a:r>
          </a:p>
          <a:p>
            <a:pPr lvl="2"/>
            <a:r>
              <a:rPr lang="en-US" sz="3000" dirty="0"/>
              <a:t>Peer to Peer</a:t>
            </a:r>
          </a:p>
          <a:p>
            <a:pPr lvl="4"/>
            <a:r>
              <a:rPr lang="en-US" sz="2800" dirty="0"/>
              <a:t>No single point of failure</a:t>
            </a:r>
          </a:p>
          <a:p>
            <a:pPr lvl="2"/>
            <a:r>
              <a:rPr lang="en-US" sz="3000" dirty="0"/>
              <a:t>Every node has the same data</a:t>
            </a:r>
          </a:p>
          <a:p>
            <a:pPr lvl="4"/>
            <a:r>
              <a:rPr lang="en-US" sz="2800" dirty="0"/>
              <a:t>Enforced through consensus algorithms</a:t>
            </a:r>
          </a:p>
        </p:txBody>
      </p:sp>
    </p:spTree>
    <p:extLst>
      <p:ext uri="{BB962C8B-B14F-4D97-AF65-F5344CB8AC3E}">
        <p14:creationId xmlns:p14="http://schemas.microsoft.com/office/powerpoint/2010/main" val="35933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Why do Smart Contracts need the Blockchain?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Smart Contracts require witnesses</a:t>
            </a:r>
          </a:p>
          <a:p>
            <a:pPr lvl="2"/>
            <a:r>
              <a:rPr lang="en-SG" sz="2600" dirty="0"/>
              <a:t>Honest nodes operating (anonymously) in a distributed network</a:t>
            </a:r>
          </a:p>
          <a:p>
            <a:pPr lvl="2"/>
            <a:r>
              <a:rPr lang="en-SG" sz="2600" dirty="0"/>
              <a:t>Ensure the veracity of transactions done</a:t>
            </a:r>
          </a:p>
          <a:p>
            <a:pPr lvl="3"/>
            <a:r>
              <a:rPr lang="en-SG" sz="2400" dirty="0"/>
              <a:t>Verifying signatures, checking for known exploits etc</a:t>
            </a:r>
          </a:p>
          <a:p>
            <a:r>
              <a:rPr lang="en-SG" sz="2800" dirty="0"/>
              <a:t>Nodes may not necessarily be honest</a:t>
            </a:r>
          </a:p>
          <a:p>
            <a:r>
              <a:rPr lang="en-SG" sz="2800" dirty="0"/>
              <a:t>Smart Contracts need a Byzantine Fault Tolerant environment</a:t>
            </a:r>
          </a:p>
          <a:p>
            <a:pPr lvl="2"/>
            <a:r>
              <a:rPr lang="en-SG" sz="2600" dirty="0"/>
              <a:t>Consensus must be reached amidst failure of nodes</a:t>
            </a:r>
          </a:p>
          <a:p>
            <a:pPr lvl="2"/>
            <a:r>
              <a:rPr lang="en-SG" sz="2600" dirty="0"/>
              <a:t>Ensured (to a higher degree) through the Blockchain</a:t>
            </a:r>
          </a:p>
        </p:txBody>
      </p:sp>
    </p:spTree>
    <p:extLst>
      <p:ext uri="{BB962C8B-B14F-4D97-AF65-F5344CB8AC3E}">
        <p14:creationId xmlns:p14="http://schemas.microsoft.com/office/powerpoint/2010/main" val="3625457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Privacy</a:t>
            </a:r>
          </a:p>
          <a:p>
            <a:r>
              <a:rPr lang="en-SG" sz="2600" b="1" dirty="0"/>
              <a:t>Turing-</a:t>
            </a:r>
            <a:r>
              <a:rPr lang="en-SG" sz="2600" b="1" dirty="0" err="1"/>
              <a:t>Completedness</a:t>
            </a:r>
            <a:endParaRPr lang="en-SG" sz="2600" b="1" dirty="0"/>
          </a:p>
          <a:p>
            <a:r>
              <a:rPr lang="en-SG" sz="2600" b="1" dirty="0"/>
              <a:t>Language</a:t>
            </a:r>
          </a:p>
          <a:p>
            <a:r>
              <a:rPr lang="en-SG" sz="2600" b="1" dirty="0"/>
              <a:t>Network Bandwidth</a:t>
            </a:r>
          </a:p>
        </p:txBody>
      </p:sp>
    </p:spTree>
    <p:extLst>
      <p:ext uri="{BB962C8B-B14F-4D97-AF65-F5344CB8AC3E}">
        <p14:creationId xmlns:p14="http://schemas.microsoft.com/office/powerpoint/2010/main" val="74099690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Privacy</a:t>
            </a:r>
          </a:p>
          <a:p>
            <a:r>
              <a:rPr lang="en-SG" sz="2600" dirty="0"/>
              <a:t>Is it important to keep certain information private?</a:t>
            </a:r>
          </a:p>
          <a:p>
            <a:pPr lvl="1"/>
            <a:r>
              <a:rPr lang="en-SG" sz="2400" dirty="0"/>
              <a:t>Customer Risk scores, </a:t>
            </a:r>
            <a:r>
              <a:rPr lang="en-SG" sz="2400" dirty="0" err="1"/>
              <a:t>publically</a:t>
            </a:r>
            <a:r>
              <a:rPr lang="en-SG" sz="2400" dirty="0"/>
              <a:t> identifiable information etc</a:t>
            </a:r>
          </a:p>
          <a:p>
            <a:r>
              <a:rPr lang="en-SG" sz="2600" dirty="0"/>
              <a:t>Usage of Cryptographic protocols</a:t>
            </a:r>
          </a:p>
          <a:p>
            <a:pPr lvl="1"/>
            <a:r>
              <a:rPr lang="en-SG" sz="2400" dirty="0"/>
              <a:t>Zero Knowledge Proofs – JP Morgan’s Quorum</a:t>
            </a:r>
          </a:p>
          <a:p>
            <a:pPr lvl="1"/>
            <a:r>
              <a:rPr lang="en-SG" sz="2400" dirty="0"/>
              <a:t>Channels – Hyperledger Fabric</a:t>
            </a:r>
          </a:p>
          <a:p>
            <a:r>
              <a:rPr lang="en-SG" sz="2600" dirty="0"/>
              <a:t>Uses Cryptographic proofs – computationally expensive</a:t>
            </a:r>
          </a:p>
          <a:p>
            <a:pPr lvl="1"/>
            <a:r>
              <a:rPr lang="en-SG" sz="2400" dirty="0"/>
              <a:t>Need to ensure that only used when </a:t>
            </a:r>
            <a:r>
              <a:rPr lang="en-SG" sz="2400"/>
              <a:t>absolutely necessary</a:t>
            </a:r>
            <a:endParaRPr lang="en-SG" sz="2400" dirty="0"/>
          </a:p>
          <a:p>
            <a:endParaRPr lang="en-SG" sz="2600" dirty="0"/>
          </a:p>
        </p:txBody>
      </p:sp>
    </p:spTree>
    <p:extLst>
      <p:ext uri="{BB962C8B-B14F-4D97-AF65-F5344CB8AC3E}">
        <p14:creationId xmlns:p14="http://schemas.microsoft.com/office/powerpoint/2010/main" val="382119641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Privacy</a:t>
            </a:r>
          </a:p>
          <a:p>
            <a:r>
              <a:rPr lang="en-SG" sz="2600" b="1" dirty="0"/>
              <a:t>Turing-</a:t>
            </a:r>
            <a:r>
              <a:rPr lang="en-SG" sz="2600" b="1" dirty="0" err="1"/>
              <a:t>Completedness</a:t>
            </a:r>
            <a:endParaRPr lang="en-SG" sz="2600" b="1" dirty="0"/>
          </a:p>
          <a:p>
            <a:r>
              <a:rPr lang="en-SG" sz="2600" b="1" dirty="0"/>
              <a:t>Language</a:t>
            </a:r>
          </a:p>
          <a:p>
            <a:r>
              <a:rPr lang="en-SG" sz="2600" b="1" dirty="0"/>
              <a:t>Network Bandwidth</a:t>
            </a:r>
          </a:p>
        </p:txBody>
      </p:sp>
    </p:spTree>
    <p:extLst>
      <p:ext uri="{BB962C8B-B14F-4D97-AF65-F5344CB8AC3E}">
        <p14:creationId xmlns:p14="http://schemas.microsoft.com/office/powerpoint/2010/main" val="147538083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Turing-</a:t>
            </a:r>
            <a:r>
              <a:rPr lang="en-SG" sz="2600" b="1" dirty="0" err="1"/>
              <a:t>Completedness</a:t>
            </a:r>
            <a:endParaRPr lang="en-SG" sz="2600" b="1" dirty="0"/>
          </a:p>
          <a:p>
            <a:r>
              <a:rPr lang="en-SG" sz="2600" dirty="0"/>
              <a:t>The concept that the program can be used to simulate any known algorithm and derive an answer (assuming infinite runtime &amp; memory)</a:t>
            </a:r>
          </a:p>
          <a:p>
            <a:r>
              <a:rPr lang="en-SG" sz="2600" dirty="0"/>
              <a:t>Pros: Can be used to program anything</a:t>
            </a:r>
          </a:p>
          <a:p>
            <a:r>
              <a:rPr lang="en-SG" sz="2600" dirty="0"/>
              <a:t>Cons: Turing-</a:t>
            </a:r>
            <a:r>
              <a:rPr lang="en-SG" sz="2600" dirty="0" err="1"/>
              <a:t>Completedness</a:t>
            </a:r>
            <a:r>
              <a:rPr lang="en-SG" sz="2600" dirty="0"/>
              <a:t> comes with </a:t>
            </a:r>
            <a:r>
              <a:rPr lang="en-SG" sz="2600" dirty="0" err="1"/>
              <a:t>limiteless</a:t>
            </a:r>
            <a:r>
              <a:rPr lang="en-SG" sz="2600" dirty="0"/>
              <a:t> attack vectors for bad coding</a:t>
            </a:r>
          </a:p>
        </p:txBody>
      </p:sp>
    </p:spTree>
    <p:extLst>
      <p:ext uri="{BB962C8B-B14F-4D97-AF65-F5344CB8AC3E}">
        <p14:creationId xmlns:p14="http://schemas.microsoft.com/office/powerpoint/2010/main" val="276721479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Lesson structure</a:t>
            </a:r>
            <a:endParaRPr sz="6600" dirty="0"/>
          </a:p>
        </p:txBody>
      </p:sp>
      <p:pic>
        <p:nvPicPr>
          <p:cNvPr id="8" name="Picture 7">
            <a:extLst>
              <a:ext uri="{FF2B5EF4-FFF2-40B4-BE49-F238E27FC236}">
                <a16:creationId xmlns:a16="http://schemas.microsoft.com/office/drawing/2014/main" id="{6478D626-3C85-4C4F-B529-F8D55402DE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9778" r="90667">
                        <a14:foregroundMark x1="10667" y1="84000" x2="52444" y2="77778"/>
                        <a14:foregroundMark x1="52444" y1="77778" x2="55247" y2="77812"/>
                        <a14:foregroundMark x1="89778" y1="80444" x2="90667" y2="84889"/>
                        <a14:foregroundMark x1="89511" y1="79111" x2="89778" y2="80444"/>
                        <a14:foregroundMark x1="89333" y1="78222" x2="89511" y2="79111"/>
                        <a14:foregroundMark x1="88000" y1="87556" x2="49333" y2="84889"/>
                        <a14:foregroundMark x1="49333" y1="84889" x2="49333" y2="84000"/>
                        <a14:foregroundMark x1="58756" y1="83384" x2="47556" y2="83111"/>
                        <a14:foregroundMark x1="47556" y1="83111" x2="44444" y2="84000"/>
                        <a14:foregroundMark x1="59451" y1="84488" x2="37778" y2="86222"/>
                        <a14:foregroundMark x1="55227" y1="77779" x2="40889" y2="78222"/>
                        <a14:foregroundMark x1="78262" y1="85210" x2="45333" y2="92000"/>
                        <a14:foregroundMark x1="88444" y1="83111" x2="85031" y2="83815"/>
                        <a14:foregroundMark x1="45333" y1="92000" x2="75709" y2="85166"/>
                        <a14:foregroundMark x1="84888" y1="84000" x2="89333" y2="84000"/>
                        <a14:foregroundMark x1="57421" y1="81264" x2="19111" y2="84000"/>
                        <a14:foregroundMark x1="13333" y1="81778" x2="13333" y2="81778"/>
                        <a14:foregroundMark x1="32889" y1="82667" x2="32889" y2="84889"/>
                        <a14:foregroundMark x1="82667" y1="84889" x2="82667" y2="84889"/>
                        <a14:foregroundMark x1="85778" y1="81333" x2="85778" y2="81333"/>
                        <a14:foregroundMark x1="78222" y1="80444" x2="78222" y2="80444"/>
                        <a14:foregroundMark x1="72000" y1="80444" x2="72000" y2="80444"/>
                        <a14:foregroundMark x1="65333" y1="80444" x2="65333" y2="80444"/>
                        <a14:backgroundMark x1="76889" y1="76000" x2="76889" y2="76000"/>
                        <a14:backgroundMark x1="76889" y1="76000" x2="82222" y2="76000"/>
                        <a14:backgroundMark x1="80000" y1="77333" x2="54667" y2="76889"/>
                        <a14:backgroundMark x1="81333" y1="76000" x2="89333" y2="78222"/>
                        <a14:backgroundMark x1="89778" y1="79111" x2="89778" y2="79111"/>
                        <a14:backgroundMark x1="89778" y1="79111" x2="89778" y2="79111"/>
                        <a14:backgroundMark x1="90667" y1="80444" x2="90667" y2="80444"/>
                      </a14:backgroundRemoval>
                    </a14:imgEffect>
                  </a14:imgLayer>
                </a14:imgProps>
              </a:ext>
            </a:extLst>
          </a:blip>
          <a:stretch>
            <a:fillRect/>
          </a:stretch>
        </p:blipFill>
        <p:spPr>
          <a:xfrm>
            <a:off x="1023937" y="2971800"/>
            <a:ext cx="1304925" cy="1304925"/>
          </a:xfrm>
          <a:prstGeom prst="rect">
            <a:avLst/>
          </a:prstGeom>
        </p:spPr>
      </p:pic>
      <p:sp>
        <p:nvSpPr>
          <p:cNvPr id="11" name="TextBox 10">
            <a:extLst>
              <a:ext uri="{FF2B5EF4-FFF2-40B4-BE49-F238E27FC236}">
                <a16:creationId xmlns:a16="http://schemas.microsoft.com/office/drawing/2014/main" id="{15697E72-3733-4C32-9D08-3BF5493EB507}"/>
              </a:ext>
            </a:extLst>
          </p:cNvPr>
          <p:cNvSpPr txBox="1"/>
          <p:nvPr/>
        </p:nvSpPr>
        <p:spPr>
          <a:xfrm>
            <a:off x="381000" y="4388609"/>
            <a:ext cx="25908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Architecture</a:t>
            </a:r>
          </a:p>
        </p:txBody>
      </p:sp>
      <p:pic>
        <p:nvPicPr>
          <p:cNvPr id="12" name="Picture 2" descr="What is Blockchain Technology? A step-by-step guide than anyone can understand">
            <a:extLst>
              <a:ext uri="{FF2B5EF4-FFF2-40B4-BE49-F238E27FC236}">
                <a16:creationId xmlns:a16="http://schemas.microsoft.com/office/drawing/2014/main" id="{58D32A61-6978-4BBB-BB62-68A9995729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25" t="10957" r="4973" b="51302"/>
          <a:stretch/>
        </p:blipFill>
        <p:spPr bwMode="auto">
          <a:xfrm>
            <a:off x="3620314" y="2461428"/>
            <a:ext cx="1917290" cy="1981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DC7DFC-985E-4CF7-AB3F-B980788D949B}"/>
              </a:ext>
            </a:extLst>
          </p:cNvPr>
          <p:cNvSpPr txBox="1"/>
          <p:nvPr/>
        </p:nvSpPr>
        <p:spPr>
          <a:xfrm>
            <a:off x="2616201" y="4376528"/>
            <a:ext cx="3505200" cy="1077218"/>
          </a:xfrm>
          <a:prstGeom prst="rect">
            <a:avLst/>
          </a:prstGeom>
          <a:noFill/>
        </p:spPr>
        <p:txBody>
          <a:bodyPr wrap="square" rtlCol="0">
            <a:spAutoFit/>
          </a:bodyPr>
          <a:lstStyle/>
          <a:p>
            <a:pPr algn="ctr"/>
            <a:r>
              <a:rPr lang="en-US" sz="3200" b="1" dirty="0">
                <a:solidFill>
                  <a:srgbClr val="8DC74F"/>
                </a:solidFill>
              </a:rPr>
              <a:t>Blockchain Architecture</a:t>
            </a:r>
          </a:p>
        </p:txBody>
      </p:sp>
      <p:pic>
        <p:nvPicPr>
          <p:cNvPr id="1032" name="Picture 8" descr="Image result for security icon">
            <a:extLst>
              <a:ext uri="{FF2B5EF4-FFF2-40B4-BE49-F238E27FC236}">
                <a16:creationId xmlns:a16="http://schemas.microsoft.com/office/drawing/2014/main" id="{B50057F0-5CE9-474B-B65F-C003532FD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056" y="2821064"/>
            <a:ext cx="1476574" cy="1476574"/>
          </a:xfrm>
          <a:prstGeom prst="rect">
            <a:avLst/>
          </a:prstGeom>
          <a:solidFill>
            <a:schemeClr val="tx1"/>
          </a:solidFill>
        </p:spPr>
      </p:pic>
      <p:sp>
        <p:nvSpPr>
          <p:cNvPr id="16" name="TextBox 15">
            <a:extLst>
              <a:ext uri="{FF2B5EF4-FFF2-40B4-BE49-F238E27FC236}">
                <a16:creationId xmlns:a16="http://schemas.microsoft.com/office/drawing/2014/main" id="{0EC7CD70-48F5-4369-8A71-A82EA951AC2D}"/>
              </a:ext>
            </a:extLst>
          </p:cNvPr>
          <p:cNvSpPr txBox="1"/>
          <p:nvPr/>
        </p:nvSpPr>
        <p:spPr>
          <a:xfrm>
            <a:off x="5765802" y="4364447"/>
            <a:ext cx="35052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t>
            </a:r>
          </a:p>
          <a:p>
            <a:pPr algn="ctr"/>
            <a:r>
              <a:rPr lang="en-US" sz="3200" b="1" dirty="0">
                <a:solidFill>
                  <a:srgbClr val="8DC74F"/>
                </a:solidFill>
              </a:rPr>
              <a:t>Security</a:t>
            </a:r>
          </a:p>
        </p:txBody>
      </p:sp>
      <p:pic>
        <p:nvPicPr>
          <p:cNvPr id="10" name="Picture 9">
            <a:extLst>
              <a:ext uri="{FF2B5EF4-FFF2-40B4-BE49-F238E27FC236}">
                <a16:creationId xmlns:a16="http://schemas.microsoft.com/office/drawing/2014/main" id="{A2A5A970-7FB2-4348-9B60-FE87262C258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6667" r="96444">
                        <a14:foregroundMark x1="67111" y1="35556" x2="67111" y2="35556"/>
                        <a14:foregroundMark x1="61778" y1="21333" x2="61778" y2="21333"/>
                        <a14:foregroundMark x1="59556" y1="21333" x2="59556" y2="21333"/>
                        <a14:foregroundMark x1="37778" y1="42667" x2="37778" y2="42667"/>
                        <a14:foregroundMark x1="34667" y1="41333" x2="34667" y2="41333"/>
                        <a14:foregroundMark x1="64889" y1="43111" x2="64889" y2="43111"/>
                        <a14:foregroundMark x1="57778" y1="70667" x2="57778" y2="70667"/>
                        <a14:foregroundMark x1="53333" y1="59111" x2="53333" y2="59111"/>
                        <a14:foregroundMark x1="62667" y1="56889" x2="62667" y2="56889"/>
                        <a14:foregroundMark x1="53333" y1="72444" x2="53333" y2="72444"/>
                        <a14:foregroundMark x1="37778" y1="54667" x2="52000" y2="72889"/>
                        <a14:foregroundMark x1="52000" y1="72889" x2="41778" y2="57333"/>
                        <a14:foregroundMark x1="50222" y1="62222" x2="47111" y2="73333"/>
                        <a14:foregroundMark x1="7111" y1="20444" x2="18222" y2="40444"/>
                        <a14:foregroundMark x1="18222" y1="40444" x2="7111" y2="47111"/>
                        <a14:foregroundMark x1="88282" y1="29333" x2="88386" y2="29689"/>
                        <a14:foregroundMark x1="88152" y1="28889" x2="88282" y2="29333"/>
                        <a14:foregroundMark x1="87892" y1="28000" x2="88152" y2="28889"/>
                        <a14:foregroundMark x1="87111" y1="25333" x2="87892" y2="28000"/>
                        <a14:foregroundMark x1="79927" y1="29333" x2="76889" y2="31556"/>
                        <a14:foregroundMark x1="80534" y1="28889" x2="79927" y2="29333"/>
                        <a14:foregroundMark x1="93896" y1="19111" x2="80534" y2="28889"/>
                        <a14:foregroundMark x1="95111" y1="18222" x2="93896" y2="19111"/>
                        <a14:foregroundMark x1="84841" y1="41496" x2="89195" y2="46939"/>
                        <a14:foregroundMark x1="76889" y1="31556" x2="82385" y2="38426"/>
                        <a14:foregroundMark x1="92666" y1="28000" x2="92708" y2="28586"/>
                        <a14:foregroundMark x1="92444" y1="24889" x2="92666" y2="28000"/>
                        <a14:backgroundMark x1="90667" y1="31556" x2="90667" y2="31556"/>
                        <a14:backgroundMark x1="89778" y1="29333" x2="92444" y2="39556"/>
                        <a14:backgroundMark x1="95111" y1="37333" x2="97778" y2="39111"/>
                        <a14:backgroundMark x1="96000" y1="48444" x2="92000" y2="66222"/>
                        <a14:backgroundMark x1="47556" y1="27556" x2="51111" y2="47111"/>
                        <a14:backgroundMark x1="94667" y1="18222" x2="94667" y2="18222"/>
                        <a14:backgroundMark x1="94667" y1="17778" x2="94667" y2="17778"/>
                        <a14:backgroundMark x1="93778" y1="19111" x2="93778" y2="19111"/>
                        <a14:backgroundMark x1="92000" y1="28000" x2="92000" y2="28000"/>
                        <a14:backgroundMark x1="92000" y1="29333" x2="92000" y2="29333"/>
                        <a14:backgroundMark x1="92889" y1="28889" x2="92889" y2="28889"/>
                        <a14:backgroundMark x1="88444" y1="29333" x2="88444" y2="29333"/>
                        <a14:backgroundMark x1="86222" y1="28889" x2="86222" y2="28889"/>
                        <a14:backgroundMark x1="90222" y1="39111" x2="90222" y2="39111"/>
                        <a14:backgroundMark x1="90667" y1="39111" x2="90667" y2="39111"/>
                        <a14:backgroundMark x1="92444" y1="39111" x2="88444" y2="39111"/>
                      </a14:backgroundRemoval>
                    </a14:imgEffect>
                  </a14:imgLayer>
                </a14:imgProps>
              </a:ext>
            </a:extLst>
          </a:blip>
          <a:stretch>
            <a:fillRect/>
          </a:stretch>
        </p:blipFill>
        <p:spPr>
          <a:xfrm>
            <a:off x="9597082" y="2676074"/>
            <a:ext cx="1917291" cy="1917291"/>
          </a:xfrm>
          <a:prstGeom prst="rect">
            <a:avLst/>
          </a:prstGeom>
          <a:solidFill>
            <a:schemeClr val="bg1"/>
          </a:solidFill>
        </p:spPr>
      </p:pic>
      <p:sp>
        <p:nvSpPr>
          <p:cNvPr id="20" name="TextBox 19">
            <a:extLst>
              <a:ext uri="{FF2B5EF4-FFF2-40B4-BE49-F238E27FC236}">
                <a16:creationId xmlns:a16="http://schemas.microsoft.com/office/drawing/2014/main" id="{69FD5EFA-F476-4BCC-B29D-7754B7C4BCE6}"/>
              </a:ext>
            </a:extLst>
          </p:cNvPr>
          <p:cNvSpPr txBox="1"/>
          <p:nvPr/>
        </p:nvSpPr>
        <p:spPr>
          <a:xfrm>
            <a:off x="8839200" y="4400691"/>
            <a:ext cx="3505200" cy="1077218"/>
          </a:xfrm>
          <a:prstGeom prst="rect">
            <a:avLst/>
          </a:prstGeom>
          <a:noFill/>
        </p:spPr>
        <p:txBody>
          <a:bodyPr wrap="square" rtlCol="0">
            <a:spAutoFit/>
          </a:bodyPr>
          <a:lstStyle/>
          <a:p>
            <a:pPr algn="ctr"/>
            <a:r>
              <a:rPr lang="en-US" sz="3200" b="1" dirty="0">
                <a:solidFill>
                  <a:srgbClr val="8DC74F"/>
                </a:solidFill>
              </a:rPr>
              <a:t>Blockchain Security</a:t>
            </a: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Privacy</a:t>
            </a:r>
          </a:p>
          <a:p>
            <a:r>
              <a:rPr lang="en-SG" sz="2600" b="1" dirty="0"/>
              <a:t>Turing-</a:t>
            </a:r>
            <a:r>
              <a:rPr lang="en-SG" sz="2600" b="1" dirty="0" err="1"/>
              <a:t>Completedness</a:t>
            </a:r>
            <a:endParaRPr lang="en-SG" sz="2600" b="1" dirty="0"/>
          </a:p>
          <a:p>
            <a:r>
              <a:rPr lang="en-SG" sz="2600" b="1" dirty="0"/>
              <a:t>Language</a:t>
            </a:r>
          </a:p>
          <a:p>
            <a:r>
              <a:rPr lang="en-SG" sz="2600" b="1" dirty="0"/>
              <a:t>Network Bandwidth</a:t>
            </a:r>
          </a:p>
        </p:txBody>
      </p:sp>
    </p:spTree>
    <p:extLst>
      <p:ext uri="{BB962C8B-B14F-4D97-AF65-F5344CB8AC3E}">
        <p14:creationId xmlns:p14="http://schemas.microsoft.com/office/powerpoint/2010/main" val="89312258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953000"/>
          </a:xfrm>
        </p:spPr>
        <p:txBody>
          <a:bodyPr>
            <a:normAutofit/>
          </a:bodyPr>
          <a:lstStyle/>
          <a:p>
            <a:r>
              <a:rPr lang="en-SG" sz="2600" b="1" dirty="0"/>
              <a:t>Language</a:t>
            </a:r>
          </a:p>
          <a:p>
            <a:r>
              <a:rPr lang="en-SG" sz="2600" dirty="0"/>
              <a:t>Compilation speed</a:t>
            </a:r>
          </a:p>
          <a:p>
            <a:pPr lvl="1"/>
            <a:r>
              <a:rPr lang="en-SG" sz="2200" dirty="0"/>
              <a:t>Java vs Python</a:t>
            </a:r>
          </a:p>
          <a:p>
            <a:r>
              <a:rPr lang="en-SG" sz="2400" dirty="0"/>
              <a:t>Deterministic</a:t>
            </a:r>
          </a:p>
          <a:p>
            <a:pPr lvl="1"/>
            <a:r>
              <a:rPr lang="en-SG" sz="2200" dirty="0"/>
              <a:t>Solidity vs C++</a:t>
            </a:r>
          </a:p>
          <a:p>
            <a:r>
              <a:rPr lang="en-SG" sz="2400" dirty="0"/>
              <a:t>Target Audience</a:t>
            </a:r>
          </a:p>
          <a:p>
            <a:pPr lvl="1"/>
            <a:r>
              <a:rPr lang="en-SG" sz="2200" dirty="0"/>
              <a:t>Python vs Go</a:t>
            </a:r>
          </a:p>
          <a:p>
            <a:r>
              <a:rPr lang="en-SG" sz="2400" dirty="0"/>
              <a:t>Available Libraries</a:t>
            </a:r>
          </a:p>
          <a:p>
            <a:pPr lvl="1"/>
            <a:r>
              <a:rPr lang="en-SG" sz="2200" dirty="0"/>
              <a:t>Solidity vs Rust</a:t>
            </a:r>
          </a:p>
        </p:txBody>
      </p:sp>
    </p:spTree>
    <p:extLst>
      <p:ext uri="{BB962C8B-B14F-4D97-AF65-F5344CB8AC3E}">
        <p14:creationId xmlns:p14="http://schemas.microsoft.com/office/powerpoint/2010/main" val="389040248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Privacy</a:t>
            </a:r>
          </a:p>
          <a:p>
            <a:r>
              <a:rPr lang="en-SG" sz="2600" b="1" dirty="0"/>
              <a:t>Turing-</a:t>
            </a:r>
            <a:r>
              <a:rPr lang="en-SG" sz="2600" b="1" dirty="0" err="1"/>
              <a:t>Completedness</a:t>
            </a:r>
            <a:endParaRPr lang="en-SG" sz="2600" b="1" dirty="0"/>
          </a:p>
          <a:p>
            <a:r>
              <a:rPr lang="en-SG" sz="2600" b="1" dirty="0"/>
              <a:t>Language</a:t>
            </a:r>
          </a:p>
          <a:p>
            <a:r>
              <a:rPr lang="en-SG" sz="2600" b="1" dirty="0"/>
              <a:t>Network Bandwidth</a:t>
            </a:r>
          </a:p>
        </p:txBody>
      </p:sp>
    </p:spTree>
    <p:extLst>
      <p:ext uri="{BB962C8B-B14F-4D97-AF65-F5344CB8AC3E}">
        <p14:creationId xmlns:p14="http://schemas.microsoft.com/office/powerpoint/2010/main" val="16394917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10287000" cy="1143000"/>
          </a:xfrm>
        </p:spPr>
        <p:txBody>
          <a:bodyPr>
            <a:noAutofit/>
          </a:bodyPr>
          <a:lstStyle/>
          <a:p>
            <a:r>
              <a:rPr lang="en-US" sz="4400" dirty="0"/>
              <a:t>Smart Contract Platform Design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600" b="1" dirty="0"/>
              <a:t>Network Bandwidth</a:t>
            </a:r>
          </a:p>
          <a:p>
            <a:r>
              <a:rPr lang="en-SG" sz="2600" dirty="0"/>
              <a:t>Smart contract states are stored on the blockchain</a:t>
            </a:r>
          </a:p>
          <a:p>
            <a:pPr lvl="1"/>
            <a:r>
              <a:rPr lang="en-SG" sz="2400" dirty="0"/>
              <a:t>Every change in state utilises network computation</a:t>
            </a:r>
          </a:p>
          <a:p>
            <a:r>
              <a:rPr lang="en-SG" sz="2600" dirty="0"/>
              <a:t>If bad/inefficient coding is not penalised, could lead to </a:t>
            </a:r>
            <a:r>
              <a:rPr lang="en-SG" sz="2600" dirty="0" err="1"/>
              <a:t>DoS</a:t>
            </a:r>
            <a:r>
              <a:rPr lang="en-SG" sz="2600" dirty="0"/>
              <a:t> or bottlenecked speeds</a:t>
            </a:r>
          </a:p>
          <a:p>
            <a:r>
              <a:rPr lang="en-SG" sz="2600" dirty="0"/>
              <a:t>Do we need to penalise such actions?</a:t>
            </a:r>
          </a:p>
          <a:p>
            <a:pPr lvl="1"/>
            <a:r>
              <a:rPr lang="en-SG" sz="2400" dirty="0"/>
              <a:t>Private vs Public platforms</a:t>
            </a:r>
          </a:p>
          <a:p>
            <a:r>
              <a:rPr lang="en-SG" sz="2600" dirty="0"/>
              <a:t>Examples: Solidity Gas, EOS RAM</a:t>
            </a:r>
          </a:p>
        </p:txBody>
      </p:sp>
    </p:spTree>
    <p:extLst>
      <p:ext uri="{BB962C8B-B14F-4D97-AF65-F5344CB8AC3E}">
        <p14:creationId xmlns:p14="http://schemas.microsoft.com/office/powerpoint/2010/main" val="204104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C863688-B341-4839-8202-045F9CCD5528}"/>
              </a:ext>
            </a:extLst>
          </p:cNvPr>
          <p:cNvSpPr>
            <a:spLocks noGrp="1"/>
          </p:cNvSpPr>
          <p:nvPr>
            <p:ph type="title"/>
          </p:nvPr>
        </p:nvSpPr>
        <p:spPr>
          <a:xfrm>
            <a:off x="876300" y="457200"/>
            <a:ext cx="10439400" cy="1143000"/>
          </a:xfrm>
        </p:spPr>
        <p:txBody>
          <a:bodyPr>
            <a:normAutofit fontScale="90000"/>
          </a:bodyPr>
          <a:lstStyle/>
          <a:p>
            <a:r>
              <a:rPr lang="en-US" sz="6600" dirty="0"/>
              <a:t>Smart Contract Use-cases</a:t>
            </a:r>
            <a:endParaRPr sz="6600" dirty="0"/>
          </a:p>
        </p:txBody>
      </p:sp>
      <p:pic>
        <p:nvPicPr>
          <p:cNvPr id="1026" name="Picture 2" descr="Image result for mini car logo">
            <a:extLst>
              <a:ext uri="{FF2B5EF4-FFF2-40B4-BE49-F238E27FC236}">
                <a16:creationId xmlns:a16="http://schemas.microsoft.com/office/drawing/2014/main" id="{947A9EEC-1F9B-4EB9-8452-B91AEA0E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20520"/>
            <a:ext cx="5554133"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3">
            <a:extLst>
              <a:ext uri="{FF2B5EF4-FFF2-40B4-BE49-F238E27FC236}">
                <a16:creationId xmlns:a16="http://schemas.microsoft.com/office/drawing/2014/main" id="{1EFD7BED-5378-40D2-BBA8-FB9F85B0C107}"/>
              </a:ext>
            </a:extLst>
          </p:cNvPr>
          <p:cNvSpPr>
            <a:spLocks noGrp="1"/>
          </p:cNvSpPr>
          <p:nvPr>
            <p:ph idx="1"/>
          </p:nvPr>
        </p:nvSpPr>
        <p:spPr>
          <a:xfrm>
            <a:off x="129116" y="4038600"/>
            <a:ext cx="3771900" cy="1600200"/>
          </a:xfrm>
        </p:spPr>
        <p:txBody>
          <a:bodyPr>
            <a:normAutofit/>
          </a:bodyPr>
          <a:lstStyle/>
          <a:p>
            <a:pPr marL="0" indent="0" algn="ctr">
              <a:buNone/>
            </a:pPr>
            <a:r>
              <a:rPr lang="en-US" sz="2800" b="1" u="sng" dirty="0"/>
              <a:t>Escrow </a:t>
            </a:r>
            <a:br>
              <a:rPr lang="en-US" sz="2800" dirty="0"/>
            </a:br>
            <a:r>
              <a:rPr lang="en-US" sz="2800" dirty="0"/>
              <a:t>Peer to Peer </a:t>
            </a:r>
            <a:br>
              <a:rPr lang="en-US" sz="2800" dirty="0"/>
            </a:br>
            <a:r>
              <a:rPr lang="en-US" sz="2800" dirty="0"/>
              <a:t>Car sharing</a:t>
            </a:r>
            <a:endParaRPr lang="en-SG" sz="2600" dirty="0"/>
          </a:p>
        </p:txBody>
      </p:sp>
      <p:pic>
        <p:nvPicPr>
          <p:cNvPr id="7" name="Picture 6">
            <a:extLst>
              <a:ext uri="{FF2B5EF4-FFF2-40B4-BE49-F238E27FC236}">
                <a16:creationId xmlns:a16="http://schemas.microsoft.com/office/drawing/2014/main" id="{4F2B1478-0B94-41F5-8C13-A2E518E9667C}"/>
              </a:ext>
            </a:extLst>
          </p:cNvPr>
          <p:cNvPicPr>
            <a:picLocks noChangeAspect="1"/>
          </p:cNvPicPr>
          <p:nvPr/>
        </p:nvPicPr>
        <p:blipFill rotWithShape="1">
          <a:blip r:embed="rId3"/>
          <a:srcRect t="24946" b="26667"/>
          <a:stretch/>
        </p:blipFill>
        <p:spPr>
          <a:xfrm>
            <a:off x="5063069" y="2590800"/>
            <a:ext cx="2362200" cy="1143000"/>
          </a:xfrm>
          <a:prstGeom prst="rect">
            <a:avLst/>
          </a:prstGeom>
        </p:spPr>
      </p:pic>
      <p:sp>
        <p:nvSpPr>
          <p:cNvPr id="9" name="Content Placeholder 13">
            <a:extLst>
              <a:ext uri="{FF2B5EF4-FFF2-40B4-BE49-F238E27FC236}">
                <a16:creationId xmlns:a16="http://schemas.microsoft.com/office/drawing/2014/main" id="{79F10FD3-1CCD-4285-9C67-8BF56D49C1EB}"/>
              </a:ext>
            </a:extLst>
          </p:cNvPr>
          <p:cNvSpPr txBox="1">
            <a:spLocks/>
          </p:cNvSpPr>
          <p:nvPr/>
        </p:nvSpPr>
        <p:spPr>
          <a:xfrm>
            <a:off x="4358219" y="4038600"/>
            <a:ext cx="3771900" cy="16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Font typeface="Arial" pitchFamily="34" charset="0"/>
              <a:buNone/>
            </a:pPr>
            <a:r>
              <a:rPr lang="en-US" sz="2800" b="1" u="sng" dirty="0"/>
              <a:t>Financial Workflows </a:t>
            </a:r>
            <a:br>
              <a:rPr lang="en-US" sz="2800" dirty="0"/>
            </a:br>
            <a:r>
              <a:rPr lang="en-US" sz="2800" dirty="0"/>
              <a:t>Cross border payments</a:t>
            </a:r>
            <a:endParaRPr lang="en-SG" sz="2600" dirty="0"/>
          </a:p>
        </p:txBody>
      </p:sp>
      <p:pic>
        <p:nvPicPr>
          <p:cNvPr id="1032" name="Picture 8" descr="Related image">
            <a:extLst>
              <a:ext uri="{FF2B5EF4-FFF2-40B4-BE49-F238E27FC236}">
                <a16:creationId xmlns:a16="http://schemas.microsoft.com/office/drawing/2014/main" id="{3DDD4877-834F-4721-B5FF-F78B552117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1600" y="2537301"/>
            <a:ext cx="2682304" cy="129063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3">
            <a:extLst>
              <a:ext uri="{FF2B5EF4-FFF2-40B4-BE49-F238E27FC236}">
                <a16:creationId xmlns:a16="http://schemas.microsoft.com/office/drawing/2014/main" id="{DFCEC18E-4109-4446-BBF3-C404210D33B9}"/>
              </a:ext>
            </a:extLst>
          </p:cNvPr>
          <p:cNvSpPr txBox="1">
            <a:spLocks/>
          </p:cNvSpPr>
          <p:nvPr/>
        </p:nvSpPr>
        <p:spPr>
          <a:xfrm>
            <a:off x="8445500" y="4038600"/>
            <a:ext cx="3771900" cy="16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Font typeface="Arial" pitchFamily="34" charset="0"/>
              <a:buNone/>
            </a:pPr>
            <a:r>
              <a:rPr lang="en-US" sz="2800" b="1" u="sng" dirty="0"/>
              <a:t>Supply Chain</a:t>
            </a:r>
            <a:br>
              <a:rPr lang="en-US" sz="2800" dirty="0"/>
            </a:br>
            <a:r>
              <a:rPr lang="en-US" sz="2800" dirty="0"/>
              <a:t>Automated recording and tracking</a:t>
            </a:r>
            <a:endParaRPr lang="en-SG" sz="2600" dirty="0"/>
          </a:p>
        </p:txBody>
      </p:sp>
    </p:spTree>
    <p:extLst>
      <p:ext uri="{BB962C8B-B14F-4D97-AF65-F5344CB8AC3E}">
        <p14:creationId xmlns:p14="http://schemas.microsoft.com/office/powerpoint/2010/main" val="3856542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Lesson structure</a:t>
            </a:r>
            <a:endParaRPr sz="6600" dirty="0"/>
          </a:p>
        </p:txBody>
      </p:sp>
      <p:pic>
        <p:nvPicPr>
          <p:cNvPr id="8" name="Picture 7">
            <a:extLst>
              <a:ext uri="{FF2B5EF4-FFF2-40B4-BE49-F238E27FC236}">
                <a16:creationId xmlns:a16="http://schemas.microsoft.com/office/drawing/2014/main" id="{6478D626-3C85-4C4F-B529-F8D55402DE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9778" r="90667">
                        <a14:foregroundMark x1="10667" y1="84000" x2="52444" y2="77778"/>
                        <a14:foregroundMark x1="52444" y1="77778" x2="55247" y2="77812"/>
                        <a14:foregroundMark x1="89778" y1="80444" x2="90667" y2="84889"/>
                        <a14:foregroundMark x1="89511" y1="79111" x2="89778" y2="80444"/>
                        <a14:foregroundMark x1="89333" y1="78222" x2="89511" y2="79111"/>
                        <a14:foregroundMark x1="88000" y1="87556" x2="49333" y2="84889"/>
                        <a14:foregroundMark x1="49333" y1="84889" x2="49333" y2="84000"/>
                        <a14:foregroundMark x1="58756" y1="83384" x2="47556" y2="83111"/>
                        <a14:foregroundMark x1="47556" y1="83111" x2="44444" y2="84000"/>
                        <a14:foregroundMark x1="59451" y1="84488" x2="37778" y2="86222"/>
                        <a14:foregroundMark x1="55227" y1="77779" x2="40889" y2="78222"/>
                        <a14:foregroundMark x1="78262" y1="85210" x2="45333" y2="92000"/>
                        <a14:foregroundMark x1="88444" y1="83111" x2="85031" y2="83815"/>
                        <a14:foregroundMark x1="45333" y1="92000" x2="75709" y2="85166"/>
                        <a14:foregroundMark x1="84888" y1="84000" x2="89333" y2="84000"/>
                        <a14:foregroundMark x1="57421" y1="81264" x2="19111" y2="84000"/>
                        <a14:foregroundMark x1="13333" y1="81778" x2="13333" y2="81778"/>
                        <a14:foregroundMark x1="32889" y1="82667" x2="32889" y2="84889"/>
                        <a14:foregroundMark x1="82667" y1="84889" x2="82667" y2="84889"/>
                        <a14:foregroundMark x1="85778" y1="81333" x2="85778" y2="81333"/>
                        <a14:foregroundMark x1="78222" y1="80444" x2="78222" y2="80444"/>
                        <a14:foregroundMark x1="72000" y1="80444" x2="72000" y2="80444"/>
                        <a14:foregroundMark x1="65333" y1="80444" x2="65333" y2="80444"/>
                        <a14:backgroundMark x1="76889" y1="76000" x2="76889" y2="76000"/>
                        <a14:backgroundMark x1="76889" y1="76000" x2="82222" y2="76000"/>
                        <a14:backgroundMark x1="80000" y1="77333" x2="54667" y2="76889"/>
                        <a14:backgroundMark x1="81333" y1="76000" x2="89333" y2="78222"/>
                        <a14:backgroundMark x1="89778" y1="79111" x2="89778" y2="79111"/>
                        <a14:backgroundMark x1="89778" y1="79111" x2="89778" y2="79111"/>
                        <a14:backgroundMark x1="90667" y1="80444" x2="90667" y2="80444"/>
                      </a14:backgroundRemoval>
                    </a14:imgEffect>
                  </a14:imgLayer>
                </a14:imgProps>
              </a:ext>
            </a:extLst>
          </a:blip>
          <a:stretch>
            <a:fillRect/>
          </a:stretch>
        </p:blipFill>
        <p:spPr>
          <a:xfrm>
            <a:off x="1023937" y="2971800"/>
            <a:ext cx="1304925" cy="1304925"/>
          </a:xfrm>
          <a:prstGeom prst="rect">
            <a:avLst/>
          </a:prstGeom>
        </p:spPr>
      </p:pic>
      <p:sp>
        <p:nvSpPr>
          <p:cNvPr id="11" name="TextBox 10">
            <a:extLst>
              <a:ext uri="{FF2B5EF4-FFF2-40B4-BE49-F238E27FC236}">
                <a16:creationId xmlns:a16="http://schemas.microsoft.com/office/drawing/2014/main" id="{15697E72-3733-4C32-9D08-3BF5493EB507}"/>
              </a:ext>
            </a:extLst>
          </p:cNvPr>
          <p:cNvSpPr txBox="1"/>
          <p:nvPr/>
        </p:nvSpPr>
        <p:spPr>
          <a:xfrm>
            <a:off x="381000" y="4388609"/>
            <a:ext cx="25908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Architecture</a:t>
            </a:r>
          </a:p>
        </p:txBody>
      </p:sp>
      <p:pic>
        <p:nvPicPr>
          <p:cNvPr id="12" name="Picture 2" descr="What is Blockchain Technology? A step-by-step guide than anyone can understand">
            <a:extLst>
              <a:ext uri="{FF2B5EF4-FFF2-40B4-BE49-F238E27FC236}">
                <a16:creationId xmlns:a16="http://schemas.microsoft.com/office/drawing/2014/main" id="{58D32A61-6978-4BBB-BB62-68A9995729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25" t="10957" r="4973" b="51302"/>
          <a:stretch/>
        </p:blipFill>
        <p:spPr bwMode="auto">
          <a:xfrm>
            <a:off x="3620314" y="2461428"/>
            <a:ext cx="1917290" cy="1981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DC7DFC-985E-4CF7-AB3F-B980788D949B}"/>
              </a:ext>
            </a:extLst>
          </p:cNvPr>
          <p:cNvSpPr txBox="1"/>
          <p:nvPr/>
        </p:nvSpPr>
        <p:spPr>
          <a:xfrm>
            <a:off x="2616201" y="4376528"/>
            <a:ext cx="3505200" cy="1077218"/>
          </a:xfrm>
          <a:prstGeom prst="rect">
            <a:avLst/>
          </a:prstGeom>
          <a:noFill/>
        </p:spPr>
        <p:txBody>
          <a:bodyPr wrap="square" rtlCol="0">
            <a:spAutoFit/>
          </a:bodyPr>
          <a:lstStyle/>
          <a:p>
            <a:pPr algn="ctr"/>
            <a:r>
              <a:rPr lang="en-US" sz="3200" b="1" dirty="0">
                <a:solidFill>
                  <a:srgbClr val="8DC74F"/>
                </a:solidFill>
              </a:rPr>
              <a:t>Blockchain Architecture</a:t>
            </a:r>
          </a:p>
        </p:txBody>
      </p:sp>
      <p:pic>
        <p:nvPicPr>
          <p:cNvPr id="1032" name="Picture 8" descr="Image result for security icon">
            <a:extLst>
              <a:ext uri="{FF2B5EF4-FFF2-40B4-BE49-F238E27FC236}">
                <a16:creationId xmlns:a16="http://schemas.microsoft.com/office/drawing/2014/main" id="{B50057F0-5CE9-474B-B65F-C003532FD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056" y="2821064"/>
            <a:ext cx="1476574" cy="1476574"/>
          </a:xfrm>
          <a:prstGeom prst="rect">
            <a:avLst/>
          </a:prstGeom>
          <a:solidFill>
            <a:schemeClr val="tx1"/>
          </a:solidFill>
        </p:spPr>
      </p:pic>
      <p:sp>
        <p:nvSpPr>
          <p:cNvPr id="16" name="TextBox 15">
            <a:extLst>
              <a:ext uri="{FF2B5EF4-FFF2-40B4-BE49-F238E27FC236}">
                <a16:creationId xmlns:a16="http://schemas.microsoft.com/office/drawing/2014/main" id="{0EC7CD70-48F5-4369-8A71-A82EA951AC2D}"/>
              </a:ext>
            </a:extLst>
          </p:cNvPr>
          <p:cNvSpPr txBox="1"/>
          <p:nvPr/>
        </p:nvSpPr>
        <p:spPr>
          <a:xfrm>
            <a:off x="5765802" y="4364447"/>
            <a:ext cx="35052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t>
            </a:r>
          </a:p>
          <a:p>
            <a:pPr algn="ctr"/>
            <a:r>
              <a:rPr lang="en-US" sz="3200" b="1" dirty="0">
                <a:solidFill>
                  <a:srgbClr val="8DC74F"/>
                </a:solidFill>
              </a:rPr>
              <a:t>Security</a:t>
            </a:r>
          </a:p>
        </p:txBody>
      </p:sp>
      <p:pic>
        <p:nvPicPr>
          <p:cNvPr id="10" name="Picture 9">
            <a:extLst>
              <a:ext uri="{FF2B5EF4-FFF2-40B4-BE49-F238E27FC236}">
                <a16:creationId xmlns:a16="http://schemas.microsoft.com/office/drawing/2014/main" id="{A2A5A970-7FB2-4348-9B60-FE87262C258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6667" r="96444">
                        <a14:foregroundMark x1="67111" y1="35556" x2="67111" y2="35556"/>
                        <a14:foregroundMark x1="61778" y1="21333" x2="61778" y2="21333"/>
                        <a14:foregroundMark x1="59556" y1="21333" x2="59556" y2="21333"/>
                        <a14:foregroundMark x1="37778" y1="42667" x2="37778" y2="42667"/>
                        <a14:foregroundMark x1="34667" y1="41333" x2="34667" y2="41333"/>
                        <a14:foregroundMark x1="64889" y1="43111" x2="64889" y2="43111"/>
                        <a14:foregroundMark x1="57778" y1="70667" x2="57778" y2="70667"/>
                        <a14:foregroundMark x1="53333" y1="59111" x2="53333" y2="59111"/>
                        <a14:foregroundMark x1="62667" y1="56889" x2="62667" y2="56889"/>
                        <a14:foregroundMark x1="53333" y1="72444" x2="53333" y2="72444"/>
                        <a14:foregroundMark x1="37778" y1="54667" x2="52000" y2="72889"/>
                        <a14:foregroundMark x1="52000" y1="72889" x2="41778" y2="57333"/>
                        <a14:foregroundMark x1="50222" y1="62222" x2="47111" y2="73333"/>
                        <a14:foregroundMark x1="7111" y1="20444" x2="18222" y2="40444"/>
                        <a14:foregroundMark x1="18222" y1="40444" x2="7111" y2="47111"/>
                        <a14:foregroundMark x1="88282" y1="29333" x2="88386" y2="29689"/>
                        <a14:foregroundMark x1="88152" y1="28889" x2="88282" y2="29333"/>
                        <a14:foregroundMark x1="87892" y1="28000" x2="88152" y2="28889"/>
                        <a14:foregroundMark x1="87111" y1="25333" x2="87892" y2="28000"/>
                        <a14:foregroundMark x1="79927" y1="29333" x2="76889" y2="31556"/>
                        <a14:foregroundMark x1="80534" y1="28889" x2="79927" y2="29333"/>
                        <a14:foregroundMark x1="93896" y1="19111" x2="80534" y2="28889"/>
                        <a14:foregroundMark x1="95111" y1="18222" x2="93896" y2="19111"/>
                        <a14:foregroundMark x1="84841" y1="41496" x2="89195" y2="46939"/>
                        <a14:foregroundMark x1="76889" y1="31556" x2="82385" y2="38426"/>
                        <a14:foregroundMark x1="92666" y1="28000" x2="92708" y2="28586"/>
                        <a14:foregroundMark x1="92444" y1="24889" x2="92666" y2="28000"/>
                        <a14:backgroundMark x1="90667" y1="31556" x2="90667" y2="31556"/>
                        <a14:backgroundMark x1="89778" y1="29333" x2="92444" y2="39556"/>
                        <a14:backgroundMark x1="95111" y1="37333" x2="97778" y2="39111"/>
                        <a14:backgroundMark x1="96000" y1="48444" x2="92000" y2="66222"/>
                        <a14:backgroundMark x1="47556" y1="27556" x2="51111" y2="47111"/>
                        <a14:backgroundMark x1="94667" y1="18222" x2="94667" y2="18222"/>
                        <a14:backgroundMark x1="94667" y1="17778" x2="94667" y2="17778"/>
                        <a14:backgroundMark x1="93778" y1="19111" x2="93778" y2="19111"/>
                        <a14:backgroundMark x1="92000" y1="28000" x2="92000" y2="28000"/>
                        <a14:backgroundMark x1="92000" y1="29333" x2="92000" y2="29333"/>
                        <a14:backgroundMark x1="92889" y1="28889" x2="92889" y2="28889"/>
                        <a14:backgroundMark x1="88444" y1="29333" x2="88444" y2="29333"/>
                        <a14:backgroundMark x1="86222" y1="28889" x2="86222" y2="28889"/>
                        <a14:backgroundMark x1="90222" y1="39111" x2="90222" y2="39111"/>
                        <a14:backgroundMark x1="90667" y1="39111" x2="90667" y2="39111"/>
                        <a14:backgroundMark x1="92444" y1="39111" x2="88444" y2="39111"/>
                      </a14:backgroundRemoval>
                    </a14:imgEffect>
                  </a14:imgLayer>
                </a14:imgProps>
              </a:ext>
            </a:extLst>
          </a:blip>
          <a:stretch>
            <a:fillRect/>
          </a:stretch>
        </p:blipFill>
        <p:spPr>
          <a:xfrm>
            <a:off x="9597082" y="2676074"/>
            <a:ext cx="1917291" cy="1917291"/>
          </a:xfrm>
          <a:prstGeom prst="rect">
            <a:avLst/>
          </a:prstGeom>
          <a:solidFill>
            <a:schemeClr val="bg1"/>
          </a:solidFill>
        </p:spPr>
      </p:pic>
      <p:sp>
        <p:nvSpPr>
          <p:cNvPr id="20" name="TextBox 19">
            <a:extLst>
              <a:ext uri="{FF2B5EF4-FFF2-40B4-BE49-F238E27FC236}">
                <a16:creationId xmlns:a16="http://schemas.microsoft.com/office/drawing/2014/main" id="{69FD5EFA-F476-4BCC-B29D-7754B7C4BCE6}"/>
              </a:ext>
            </a:extLst>
          </p:cNvPr>
          <p:cNvSpPr txBox="1"/>
          <p:nvPr/>
        </p:nvSpPr>
        <p:spPr>
          <a:xfrm>
            <a:off x="8839200" y="4400691"/>
            <a:ext cx="3505200" cy="1077218"/>
          </a:xfrm>
          <a:prstGeom prst="rect">
            <a:avLst/>
          </a:prstGeom>
          <a:noFill/>
        </p:spPr>
        <p:txBody>
          <a:bodyPr wrap="square" rtlCol="0">
            <a:spAutoFit/>
          </a:bodyPr>
          <a:lstStyle/>
          <a:p>
            <a:pPr algn="ctr"/>
            <a:r>
              <a:rPr lang="en-US" sz="3200" b="1" dirty="0">
                <a:solidFill>
                  <a:srgbClr val="8DC74F"/>
                </a:solidFill>
              </a:rPr>
              <a:t>Blockchain Security</a:t>
            </a:r>
          </a:p>
        </p:txBody>
      </p:sp>
    </p:spTree>
    <p:extLst>
      <p:ext uri="{BB962C8B-B14F-4D97-AF65-F5344CB8AC3E}">
        <p14:creationId xmlns:p14="http://schemas.microsoft.com/office/powerpoint/2010/main" val="21933345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5485-2D7E-45E4-887A-E136CC63C65E}"/>
              </a:ext>
            </a:extLst>
          </p:cNvPr>
          <p:cNvSpPr>
            <a:spLocks noGrp="1"/>
          </p:cNvSpPr>
          <p:nvPr>
            <p:ph type="title"/>
          </p:nvPr>
        </p:nvSpPr>
        <p:spPr/>
        <p:txBody>
          <a:bodyPr/>
          <a:lstStyle/>
          <a:p>
            <a:r>
              <a:rPr lang="en-US" dirty="0"/>
              <a:t>Blockchain Architecture</a:t>
            </a:r>
          </a:p>
        </p:txBody>
      </p:sp>
      <p:sp>
        <p:nvSpPr>
          <p:cNvPr id="3" name="Text Placeholder 2">
            <a:extLst>
              <a:ext uri="{FF2B5EF4-FFF2-40B4-BE49-F238E27FC236}">
                <a16:creationId xmlns:a16="http://schemas.microsoft.com/office/drawing/2014/main" id="{1D65DAED-F394-46FE-9783-CA436A0798F2}"/>
              </a:ext>
            </a:extLst>
          </p:cNvPr>
          <p:cNvSpPr>
            <a:spLocks noGrp="1"/>
          </p:cNvSpPr>
          <p:nvPr>
            <p:ph type="body" idx="1"/>
          </p:nvPr>
        </p:nvSpPr>
        <p:spPr/>
        <p:txBody>
          <a:bodyPr/>
          <a:lstStyle/>
          <a:p>
            <a:endParaRPr lang="en-US"/>
          </a:p>
        </p:txBody>
      </p:sp>
      <p:pic>
        <p:nvPicPr>
          <p:cNvPr id="4" name="Picture 2" descr="What is Blockchain Technology? A step-by-step guide than anyone can understand">
            <a:extLst>
              <a:ext uri="{FF2B5EF4-FFF2-40B4-BE49-F238E27FC236}">
                <a16:creationId xmlns:a16="http://schemas.microsoft.com/office/drawing/2014/main" id="{956DB3EB-5101-4A81-AE5F-6C2535749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725" t="10957" r="4973" b="51302"/>
          <a:stretch/>
        </p:blipFill>
        <p:spPr bwMode="auto">
          <a:xfrm>
            <a:off x="10239699" y="4870622"/>
            <a:ext cx="191729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269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lockchain">
            <a:extLst>
              <a:ext uri="{FF2B5EF4-FFF2-40B4-BE49-F238E27FC236}">
                <a16:creationId xmlns:a16="http://schemas.microsoft.com/office/drawing/2014/main" id="{BC4A3789-18BA-4729-9F94-91880C32F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238" y="2733676"/>
            <a:ext cx="1914524" cy="19145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A6F545-EA36-4680-A4D7-DC95113C10A8}"/>
              </a:ext>
            </a:extLst>
          </p:cNvPr>
          <p:cNvSpPr txBox="1"/>
          <p:nvPr/>
        </p:nvSpPr>
        <p:spPr>
          <a:xfrm>
            <a:off x="5045076" y="2148900"/>
            <a:ext cx="2346324" cy="584775"/>
          </a:xfrm>
          <a:prstGeom prst="rect">
            <a:avLst/>
          </a:prstGeom>
          <a:noFill/>
        </p:spPr>
        <p:txBody>
          <a:bodyPr wrap="square" rtlCol="0">
            <a:spAutoFit/>
          </a:bodyPr>
          <a:lstStyle/>
          <a:p>
            <a:r>
              <a:rPr lang="en-US" sz="3200" b="1" dirty="0">
                <a:solidFill>
                  <a:srgbClr val="8DC74F"/>
                </a:solidFill>
              </a:rPr>
              <a:t>Blockchain</a:t>
            </a:r>
          </a:p>
        </p:txBody>
      </p:sp>
      <p:pic>
        <p:nvPicPr>
          <p:cNvPr id="8" name="Picture 2" descr="What is Blockchain Technology? A step-by-step guide than anyone can understand">
            <a:extLst>
              <a:ext uri="{FF2B5EF4-FFF2-40B4-BE49-F238E27FC236}">
                <a16:creationId xmlns:a16="http://schemas.microsoft.com/office/drawing/2014/main" id="{7BA92980-DEB7-48C7-AA28-6C1D1C88C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25" t="10957" r="4973" b="51302"/>
          <a:stretch/>
        </p:blipFill>
        <p:spPr bwMode="auto">
          <a:xfrm>
            <a:off x="608761" y="18903"/>
            <a:ext cx="1917290"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B5DFCC-495B-4E19-9740-2A70EA2BE68A}"/>
              </a:ext>
            </a:extLst>
          </p:cNvPr>
          <p:cNvSpPr txBox="1"/>
          <p:nvPr/>
        </p:nvSpPr>
        <p:spPr>
          <a:xfrm>
            <a:off x="2059" y="2000103"/>
            <a:ext cx="3733800" cy="584775"/>
          </a:xfrm>
          <a:prstGeom prst="rect">
            <a:avLst/>
          </a:prstGeom>
          <a:noFill/>
        </p:spPr>
        <p:txBody>
          <a:bodyPr wrap="square" rtlCol="0">
            <a:spAutoFit/>
          </a:bodyPr>
          <a:lstStyle/>
          <a:p>
            <a:r>
              <a:rPr lang="en-US" sz="3200" b="1" dirty="0">
                <a:solidFill>
                  <a:srgbClr val="8DC74F"/>
                </a:solidFill>
              </a:rPr>
              <a:t>Distributed Ledger</a:t>
            </a:r>
          </a:p>
        </p:txBody>
      </p:sp>
      <p:pic>
        <p:nvPicPr>
          <p:cNvPr id="10" name="Picture 9">
            <a:extLst>
              <a:ext uri="{FF2B5EF4-FFF2-40B4-BE49-F238E27FC236}">
                <a16:creationId xmlns:a16="http://schemas.microsoft.com/office/drawing/2014/main" id="{02AF2FB7-0795-4837-9560-04EAFBCCCBAF}"/>
              </a:ext>
            </a:extLst>
          </p:cNvPr>
          <p:cNvPicPr>
            <a:picLocks noChangeAspect="1"/>
          </p:cNvPicPr>
          <p:nvPr/>
        </p:nvPicPr>
        <p:blipFill>
          <a:blip r:embed="rId4"/>
          <a:stretch>
            <a:fillRect/>
          </a:stretch>
        </p:blipFill>
        <p:spPr>
          <a:xfrm>
            <a:off x="635534" y="3954530"/>
            <a:ext cx="2143125" cy="2116469"/>
          </a:xfrm>
          <a:prstGeom prst="rect">
            <a:avLst/>
          </a:prstGeom>
          <a:ln>
            <a:noFill/>
          </a:ln>
          <a:effectLst>
            <a:softEdge rad="112500"/>
          </a:effectLst>
        </p:spPr>
      </p:pic>
      <p:sp>
        <p:nvSpPr>
          <p:cNvPr id="11" name="TextBox 10">
            <a:extLst>
              <a:ext uri="{FF2B5EF4-FFF2-40B4-BE49-F238E27FC236}">
                <a16:creationId xmlns:a16="http://schemas.microsoft.com/office/drawing/2014/main" id="{581B650C-91BF-4CB6-8464-0A928DFD522F}"/>
              </a:ext>
            </a:extLst>
          </p:cNvPr>
          <p:cNvSpPr txBox="1"/>
          <p:nvPr/>
        </p:nvSpPr>
        <p:spPr>
          <a:xfrm>
            <a:off x="-14416" y="6297827"/>
            <a:ext cx="4200392" cy="584775"/>
          </a:xfrm>
          <a:prstGeom prst="rect">
            <a:avLst/>
          </a:prstGeom>
          <a:noFill/>
        </p:spPr>
        <p:txBody>
          <a:bodyPr wrap="square" rtlCol="0">
            <a:spAutoFit/>
          </a:bodyPr>
          <a:lstStyle/>
          <a:p>
            <a:r>
              <a:rPr lang="en-US" sz="3200" b="1" dirty="0">
                <a:solidFill>
                  <a:srgbClr val="8DC74F"/>
                </a:solidFill>
              </a:rPr>
              <a:t>Distributed Computing</a:t>
            </a:r>
          </a:p>
        </p:txBody>
      </p:sp>
      <p:pic>
        <p:nvPicPr>
          <p:cNvPr id="1026" name="Picture 2" descr="Image result for message logo">
            <a:extLst>
              <a:ext uri="{FF2B5EF4-FFF2-40B4-BE49-F238E27FC236}">
                <a16:creationId xmlns:a16="http://schemas.microsoft.com/office/drawing/2014/main" id="{EA4EC4D9-F31C-44C5-A3A9-2052A6B08B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5887" y="94534"/>
            <a:ext cx="1917290" cy="1917290"/>
          </a:xfrm>
          <a:prstGeom prst="rect">
            <a:avLst/>
          </a:prstGeom>
          <a:noFill/>
        </p:spPr>
      </p:pic>
      <p:sp>
        <p:nvSpPr>
          <p:cNvPr id="12" name="TextBox 11">
            <a:extLst>
              <a:ext uri="{FF2B5EF4-FFF2-40B4-BE49-F238E27FC236}">
                <a16:creationId xmlns:a16="http://schemas.microsoft.com/office/drawing/2014/main" id="{DE99A7E1-59CE-4787-B091-C5CF1F6E1217}"/>
              </a:ext>
            </a:extLst>
          </p:cNvPr>
          <p:cNvSpPr txBox="1"/>
          <p:nvPr/>
        </p:nvSpPr>
        <p:spPr>
          <a:xfrm>
            <a:off x="8084665" y="2000101"/>
            <a:ext cx="4259735" cy="584775"/>
          </a:xfrm>
          <a:prstGeom prst="rect">
            <a:avLst/>
          </a:prstGeom>
          <a:noFill/>
        </p:spPr>
        <p:txBody>
          <a:bodyPr wrap="square" rtlCol="0">
            <a:spAutoFit/>
          </a:bodyPr>
          <a:lstStyle/>
          <a:p>
            <a:r>
              <a:rPr lang="en-US" sz="3200" b="1" dirty="0">
                <a:solidFill>
                  <a:srgbClr val="8DC74F"/>
                </a:solidFill>
              </a:rPr>
              <a:t>Distributed Messaging</a:t>
            </a:r>
          </a:p>
        </p:txBody>
      </p:sp>
      <p:pic>
        <p:nvPicPr>
          <p:cNvPr id="1032" name="Picture 8" descr="Image result for cryptography icon">
            <a:extLst>
              <a:ext uri="{FF2B5EF4-FFF2-40B4-BE49-F238E27FC236}">
                <a16:creationId xmlns:a16="http://schemas.microsoft.com/office/drawing/2014/main" id="{6503C63E-35F5-4066-A821-F810A0E255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68178" y="3954530"/>
            <a:ext cx="1914524" cy="1914524"/>
          </a:xfrm>
          <a:prstGeom prst="rect">
            <a:avLst/>
          </a:prstGeom>
          <a:solidFill>
            <a:srgbClr val="0099FF"/>
          </a:solidFill>
        </p:spPr>
      </p:pic>
      <p:sp>
        <p:nvSpPr>
          <p:cNvPr id="13" name="TextBox 12">
            <a:extLst>
              <a:ext uri="{FF2B5EF4-FFF2-40B4-BE49-F238E27FC236}">
                <a16:creationId xmlns:a16="http://schemas.microsoft.com/office/drawing/2014/main" id="{18F346D4-C486-43A8-BFF9-FE9CF570816E}"/>
              </a:ext>
            </a:extLst>
          </p:cNvPr>
          <p:cNvSpPr txBox="1"/>
          <p:nvPr/>
        </p:nvSpPr>
        <p:spPr>
          <a:xfrm>
            <a:off x="8991600" y="5991078"/>
            <a:ext cx="2667000" cy="584775"/>
          </a:xfrm>
          <a:prstGeom prst="rect">
            <a:avLst/>
          </a:prstGeom>
          <a:noFill/>
        </p:spPr>
        <p:txBody>
          <a:bodyPr wrap="square" rtlCol="0">
            <a:spAutoFit/>
          </a:bodyPr>
          <a:lstStyle/>
          <a:p>
            <a:r>
              <a:rPr lang="en-US" sz="3200" b="1" dirty="0">
                <a:solidFill>
                  <a:srgbClr val="8DC74F"/>
                </a:solidFill>
              </a:rPr>
              <a:t>Cryptography</a:t>
            </a:r>
          </a:p>
        </p:txBody>
      </p:sp>
      <p:cxnSp>
        <p:nvCxnSpPr>
          <p:cNvPr id="14" name="Straight Arrow Connector 13">
            <a:extLst>
              <a:ext uri="{FF2B5EF4-FFF2-40B4-BE49-F238E27FC236}">
                <a16:creationId xmlns:a16="http://schemas.microsoft.com/office/drawing/2014/main" id="{F522C0B4-B451-4A39-AE37-77ECEF228CEC}"/>
              </a:ext>
            </a:extLst>
          </p:cNvPr>
          <p:cNvCxnSpPr>
            <a:cxnSpLocks/>
          </p:cNvCxnSpPr>
          <p:nvPr/>
        </p:nvCxnSpPr>
        <p:spPr>
          <a:xfrm flipV="1">
            <a:off x="2964981" y="4419600"/>
            <a:ext cx="1988019" cy="60269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7C8484-EC09-4FD8-8594-1426528EEB92}"/>
              </a:ext>
            </a:extLst>
          </p:cNvPr>
          <p:cNvCxnSpPr>
            <a:cxnSpLocks/>
          </p:cNvCxnSpPr>
          <p:nvPr/>
        </p:nvCxnSpPr>
        <p:spPr>
          <a:xfrm>
            <a:off x="3368584" y="2428876"/>
            <a:ext cx="1538497" cy="71518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EC909A-0C23-4DD6-B82C-9FFB5DDEC39F}"/>
              </a:ext>
            </a:extLst>
          </p:cNvPr>
          <p:cNvCxnSpPr>
            <a:cxnSpLocks/>
          </p:cNvCxnSpPr>
          <p:nvPr/>
        </p:nvCxnSpPr>
        <p:spPr>
          <a:xfrm flipH="1" flipV="1">
            <a:off x="7112000" y="4419600"/>
            <a:ext cx="2115020" cy="60269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AAB491-620E-4FF3-BD91-49E109A112BD}"/>
              </a:ext>
            </a:extLst>
          </p:cNvPr>
          <p:cNvCxnSpPr>
            <a:cxnSpLocks/>
          </p:cNvCxnSpPr>
          <p:nvPr/>
        </p:nvCxnSpPr>
        <p:spPr>
          <a:xfrm flipH="1">
            <a:off x="6989762" y="2556302"/>
            <a:ext cx="1096417" cy="58776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138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Blockchain Technology? A step-by-step guide than anyone can understand">
            <a:extLst>
              <a:ext uri="{FF2B5EF4-FFF2-40B4-BE49-F238E27FC236}">
                <a16:creationId xmlns:a16="http://schemas.microsoft.com/office/drawing/2014/main" id="{9ABF299E-10B2-45DC-90DA-991AA634DD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725" t="10957" r="4973" b="51302"/>
          <a:stretch/>
        </p:blipFill>
        <p:spPr bwMode="auto">
          <a:xfrm>
            <a:off x="3597646" y="180975"/>
            <a:ext cx="4996708" cy="51632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DBD944-1F15-40A9-88F3-934222630442}"/>
              </a:ext>
            </a:extLst>
          </p:cNvPr>
          <p:cNvSpPr txBox="1"/>
          <p:nvPr/>
        </p:nvSpPr>
        <p:spPr>
          <a:xfrm>
            <a:off x="2819400" y="5344241"/>
            <a:ext cx="6858000" cy="1015663"/>
          </a:xfrm>
          <a:prstGeom prst="rect">
            <a:avLst/>
          </a:prstGeom>
          <a:noFill/>
        </p:spPr>
        <p:txBody>
          <a:bodyPr wrap="square" rtlCol="0">
            <a:spAutoFit/>
          </a:bodyPr>
          <a:lstStyle/>
          <a:p>
            <a:r>
              <a:rPr lang="en-US" sz="6000" b="1" dirty="0">
                <a:solidFill>
                  <a:srgbClr val="8DC74F"/>
                </a:solidFill>
              </a:rPr>
              <a:t>Distributed Ledger</a:t>
            </a:r>
          </a:p>
        </p:txBody>
      </p:sp>
    </p:spTree>
    <p:extLst>
      <p:ext uri="{BB962C8B-B14F-4D97-AF65-F5344CB8AC3E}">
        <p14:creationId xmlns:p14="http://schemas.microsoft.com/office/powerpoint/2010/main" val="264453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Distributed Ledgers</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“Advanced” Distributed Databases</a:t>
            </a:r>
          </a:p>
          <a:p>
            <a:r>
              <a:rPr lang="en-US" sz="2800" dirty="0"/>
              <a:t>What is a Database?</a:t>
            </a:r>
          </a:p>
          <a:p>
            <a:pPr lvl="2"/>
            <a:r>
              <a:rPr lang="en-US" sz="2400" dirty="0"/>
              <a:t>A place that stores data</a:t>
            </a:r>
          </a:p>
          <a:p>
            <a:r>
              <a:rPr lang="en-US" sz="2800" dirty="0"/>
              <a:t>What is a Distributed Database?</a:t>
            </a:r>
          </a:p>
          <a:p>
            <a:endParaRPr lang="en-US" sz="2800" dirty="0"/>
          </a:p>
        </p:txBody>
      </p:sp>
    </p:spTree>
    <p:extLst>
      <p:ext uri="{BB962C8B-B14F-4D97-AF65-F5344CB8AC3E}">
        <p14:creationId xmlns:p14="http://schemas.microsoft.com/office/powerpoint/2010/main" val="1160585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0E00-3CC9-44C1-8566-7DB950788DB7}"/>
              </a:ext>
            </a:extLst>
          </p:cNvPr>
          <p:cNvSpPr>
            <a:spLocks noGrp="1"/>
          </p:cNvSpPr>
          <p:nvPr>
            <p:ph type="title"/>
          </p:nvPr>
        </p:nvSpPr>
        <p:spPr/>
        <p:txBody>
          <a:bodyPr/>
          <a:lstStyle/>
          <a:p>
            <a:r>
              <a:rPr lang="en-US" dirty="0" err="1"/>
              <a:t>Dapp</a:t>
            </a:r>
            <a:r>
              <a:rPr lang="en-US" dirty="0"/>
              <a:t> Architecture</a:t>
            </a:r>
          </a:p>
        </p:txBody>
      </p:sp>
      <p:sp>
        <p:nvSpPr>
          <p:cNvPr id="3" name="Text Placeholder 2">
            <a:extLst>
              <a:ext uri="{FF2B5EF4-FFF2-40B4-BE49-F238E27FC236}">
                <a16:creationId xmlns:a16="http://schemas.microsoft.com/office/drawing/2014/main" id="{67A16F65-8380-4EA1-B49D-F1DB40D5C70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647C8EC-58B9-4D2A-8E92-544CD68932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9778" r="90667">
                        <a14:foregroundMark x1="10667" y1="84000" x2="52444" y2="77778"/>
                        <a14:foregroundMark x1="52444" y1="77778" x2="55247" y2="77812"/>
                        <a14:foregroundMark x1="89778" y1="80444" x2="90667" y2="84889"/>
                        <a14:foregroundMark x1="89511" y1="79111" x2="89778" y2="80444"/>
                        <a14:foregroundMark x1="89333" y1="78222" x2="89511" y2="79111"/>
                        <a14:foregroundMark x1="88000" y1="87556" x2="49333" y2="84889"/>
                        <a14:foregroundMark x1="49333" y1="84889" x2="49333" y2="84000"/>
                        <a14:foregroundMark x1="58756" y1="83384" x2="47556" y2="83111"/>
                        <a14:foregroundMark x1="47556" y1="83111" x2="44444" y2="84000"/>
                        <a14:foregroundMark x1="59451" y1="84488" x2="37778" y2="86222"/>
                        <a14:foregroundMark x1="55227" y1="77779" x2="40889" y2="78222"/>
                        <a14:foregroundMark x1="78262" y1="85210" x2="45333" y2="92000"/>
                        <a14:foregroundMark x1="88444" y1="83111" x2="85031" y2="83815"/>
                        <a14:foregroundMark x1="45333" y1="92000" x2="75709" y2="85166"/>
                        <a14:foregroundMark x1="84888" y1="84000" x2="89333" y2="84000"/>
                        <a14:foregroundMark x1="57421" y1="81264" x2="19111" y2="84000"/>
                        <a14:foregroundMark x1="13333" y1="81778" x2="13333" y2="81778"/>
                        <a14:foregroundMark x1="32889" y1="82667" x2="32889" y2="84889"/>
                        <a14:foregroundMark x1="82667" y1="84889" x2="82667" y2="84889"/>
                        <a14:foregroundMark x1="85778" y1="81333" x2="85778" y2="81333"/>
                        <a14:foregroundMark x1="78222" y1="80444" x2="78222" y2="80444"/>
                        <a14:foregroundMark x1="72000" y1="80444" x2="72000" y2="80444"/>
                        <a14:foregroundMark x1="65333" y1="80444" x2="65333" y2="80444"/>
                        <a14:backgroundMark x1="76889" y1="76000" x2="76889" y2="76000"/>
                        <a14:backgroundMark x1="76889" y1="76000" x2="82222" y2="76000"/>
                        <a14:backgroundMark x1="80000" y1="77333" x2="54667" y2="76889"/>
                        <a14:backgroundMark x1="81333" y1="76000" x2="89333" y2="78222"/>
                        <a14:backgroundMark x1="89778" y1="79111" x2="89778" y2="79111"/>
                        <a14:backgroundMark x1="89778" y1="79111" x2="89778" y2="79111"/>
                        <a14:backgroundMark x1="90667" y1="80444" x2="90667" y2="80444"/>
                      </a14:backgroundRemoval>
                    </a14:imgEffect>
                  </a14:imgLayer>
                </a14:imgProps>
              </a:ext>
            </a:extLst>
          </a:blip>
          <a:stretch>
            <a:fillRect/>
          </a:stretch>
        </p:blipFill>
        <p:spPr>
          <a:xfrm>
            <a:off x="10887075" y="5553075"/>
            <a:ext cx="1304925" cy="1304925"/>
          </a:xfrm>
          <a:prstGeom prst="rect">
            <a:avLst/>
          </a:prstGeom>
        </p:spPr>
      </p:pic>
    </p:spTree>
    <p:extLst>
      <p:ext uri="{BB962C8B-B14F-4D97-AF65-F5344CB8AC3E}">
        <p14:creationId xmlns:p14="http://schemas.microsoft.com/office/powerpoint/2010/main" val="1723356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9B794D0-1E93-4CEE-BBBB-C73B397F33A6}"/>
              </a:ext>
            </a:extLst>
          </p:cNvPr>
          <p:cNvCxnSpPr>
            <a:cxnSpLocks/>
          </p:cNvCxnSpPr>
          <p:nvPr/>
        </p:nvCxnSpPr>
        <p:spPr>
          <a:xfrm>
            <a:off x="5943600"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A4BF2C8-BC7F-4C3F-917D-90A6136FECF1}"/>
              </a:ext>
            </a:extLst>
          </p:cNvPr>
          <p:cNvSpPr txBox="1"/>
          <p:nvPr/>
        </p:nvSpPr>
        <p:spPr>
          <a:xfrm>
            <a:off x="1905000" y="228600"/>
            <a:ext cx="2346324" cy="584775"/>
          </a:xfrm>
          <a:prstGeom prst="rect">
            <a:avLst/>
          </a:prstGeom>
          <a:noFill/>
        </p:spPr>
        <p:txBody>
          <a:bodyPr wrap="square" rtlCol="0">
            <a:spAutoFit/>
          </a:bodyPr>
          <a:lstStyle/>
          <a:p>
            <a:r>
              <a:rPr lang="en-US" sz="3200" b="1" dirty="0">
                <a:solidFill>
                  <a:srgbClr val="8DC74F"/>
                </a:solidFill>
              </a:rPr>
              <a:t>Database</a:t>
            </a:r>
          </a:p>
        </p:txBody>
      </p:sp>
      <p:sp>
        <p:nvSpPr>
          <p:cNvPr id="6" name="TextBox 5">
            <a:extLst>
              <a:ext uri="{FF2B5EF4-FFF2-40B4-BE49-F238E27FC236}">
                <a16:creationId xmlns:a16="http://schemas.microsoft.com/office/drawing/2014/main" id="{A612C56E-9ECE-492C-B87C-54F5EDFCD5EE}"/>
              </a:ext>
            </a:extLst>
          </p:cNvPr>
          <p:cNvSpPr txBox="1"/>
          <p:nvPr/>
        </p:nvSpPr>
        <p:spPr>
          <a:xfrm>
            <a:off x="7315205" y="228600"/>
            <a:ext cx="4114791" cy="584775"/>
          </a:xfrm>
          <a:prstGeom prst="rect">
            <a:avLst/>
          </a:prstGeom>
          <a:noFill/>
        </p:spPr>
        <p:txBody>
          <a:bodyPr wrap="square" rtlCol="0">
            <a:spAutoFit/>
          </a:bodyPr>
          <a:lstStyle/>
          <a:p>
            <a:r>
              <a:rPr lang="en-US" sz="3200" b="1" dirty="0">
                <a:solidFill>
                  <a:srgbClr val="8DC74F"/>
                </a:solidFill>
              </a:rPr>
              <a:t>Distributed Database</a:t>
            </a:r>
          </a:p>
        </p:txBody>
      </p:sp>
      <p:pic>
        <p:nvPicPr>
          <p:cNvPr id="7" name="Picture 2" descr="What is Blockchain Technology? A step-by-step guide than anyone can understand">
            <a:extLst>
              <a:ext uri="{FF2B5EF4-FFF2-40B4-BE49-F238E27FC236}">
                <a16:creationId xmlns:a16="http://schemas.microsoft.com/office/drawing/2014/main" id="{9B0F7875-A910-4672-BEA1-AEF97E5B8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31" r="82313" b="46432"/>
          <a:stretch/>
        </p:blipFill>
        <p:spPr bwMode="auto">
          <a:xfrm>
            <a:off x="1172372" y="457200"/>
            <a:ext cx="3811580" cy="6308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eople icon">
            <a:extLst>
              <a:ext uri="{FF2B5EF4-FFF2-40B4-BE49-F238E27FC236}">
                <a16:creationId xmlns:a16="http://schemas.microsoft.com/office/drawing/2014/main" id="{BC7646A4-46C2-4FE7-A284-9010AC9BE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914" y="1041975"/>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people icon">
            <a:extLst>
              <a:ext uri="{FF2B5EF4-FFF2-40B4-BE49-F238E27FC236}">
                <a16:creationId xmlns:a16="http://schemas.microsoft.com/office/drawing/2014/main" id="{C14DDEBA-ADE5-4CEB-AD3C-604FF8F2E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0233" y="2393178"/>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people icon">
            <a:extLst>
              <a:ext uri="{FF2B5EF4-FFF2-40B4-BE49-F238E27FC236}">
                <a16:creationId xmlns:a16="http://schemas.microsoft.com/office/drawing/2014/main" id="{7DA6110A-12EB-4F1D-8605-A8BDCD7E6C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374" y="4764701"/>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people icon">
            <a:extLst>
              <a:ext uri="{FF2B5EF4-FFF2-40B4-BE49-F238E27FC236}">
                <a16:creationId xmlns:a16="http://schemas.microsoft.com/office/drawing/2014/main" id="{6A8C43A3-10BE-4920-9607-DB25EC830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7567" y="5342750"/>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people icon">
            <a:extLst>
              <a:ext uri="{FF2B5EF4-FFF2-40B4-BE49-F238E27FC236}">
                <a16:creationId xmlns:a16="http://schemas.microsoft.com/office/drawing/2014/main" id="{EC3F2D43-4DF6-460A-84D9-4A5C17406B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116" y="1276438"/>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people icon">
            <a:extLst>
              <a:ext uri="{FF2B5EF4-FFF2-40B4-BE49-F238E27FC236}">
                <a16:creationId xmlns:a16="http://schemas.microsoft.com/office/drawing/2014/main" id="{133D15BB-3405-4746-911C-137F72DD9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9752" y="622189"/>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Image result for people icon">
            <a:extLst>
              <a:ext uri="{FF2B5EF4-FFF2-40B4-BE49-F238E27FC236}">
                <a16:creationId xmlns:a16="http://schemas.microsoft.com/office/drawing/2014/main" id="{F06F847F-06A6-4ECF-818A-439C8EB81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3493" y="897725"/>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people icon">
            <a:extLst>
              <a:ext uri="{FF2B5EF4-FFF2-40B4-BE49-F238E27FC236}">
                <a16:creationId xmlns:a16="http://schemas.microsoft.com/office/drawing/2014/main" id="{EE0D5F19-7DD5-4C83-84A9-5D9709CF8C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624" y="3077764"/>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people icon">
            <a:extLst>
              <a:ext uri="{FF2B5EF4-FFF2-40B4-BE49-F238E27FC236}">
                <a16:creationId xmlns:a16="http://schemas.microsoft.com/office/drawing/2014/main" id="{43804661-F550-4013-AB22-46D3531E1A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6031" y="4641564"/>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Diagonal Corners Snipped 8">
            <a:extLst>
              <a:ext uri="{FF2B5EF4-FFF2-40B4-BE49-F238E27FC236}">
                <a16:creationId xmlns:a16="http://schemas.microsoft.com/office/drawing/2014/main" id="{8A96803D-9D34-4F96-86A5-B94EEBA212A1}"/>
              </a:ext>
            </a:extLst>
          </p:cNvPr>
          <p:cNvSpPr/>
          <p:nvPr/>
        </p:nvSpPr>
        <p:spPr>
          <a:xfrm>
            <a:off x="3352800" y="3617713"/>
            <a:ext cx="616077" cy="5399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Diagonal Corners Snipped 23">
            <a:extLst>
              <a:ext uri="{FF2B5EF4-FFF2-40B4-BE49-F238E27FC236}">
                <a16:creationId xmlns:a16="http://schemas.microsoft.com/office/drawing/2014/main" id="{0EFBBC53-9F12-4919-B560-C739FA7B7D43}"/>
              </a:ext>
            </a:extLst>
          </p:cNvPr>
          <p:cNvSpPr/>
          <p:nvPr/>
        </p:nvSpPr>
        <p:spPr>
          <a:xfrm>
            <a:off x="1989605" y="3962400"/>
            <a:ext cx="677395" cy="65424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Diagonal Corners Snipped 24">
            <a:extLst>
              <a:ext uri="{FF2B5EF4-FFF2-40B4-BE49-F238E27FC236}">
                <a16:creationId xmlns:a16="http://schemas.microsoft.com/office/drawing/2014/main" id="{D6310766-65C8-45EE-94DC-B17A7B5F7F02}"/>
              </a:ext>
            </a:extLst>
          </p:cNvPr>
          <p:cNvSpPr/>
          <p:nvPr/>
        </p:nvSpPr>
        <p:spPr>
          <a:xfrm rot="12596755">
            <a:off x="1676400" y="3073686"/>
            <a:ext cx="865935" cy="38626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Picture 4" descr="Image result for computer server icon">
            <a:extLst>
              <a:ext uri="{FF2B5EF4-FFF2-40B4-BE49-F238E27FC236}">
                <a16:creationId xmlns:a16="http://schemas.microsoft.com/office/drawing/2014/main" id="{4399567A-BBC1-4F2F-BEA1-6C70B25BCF8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417378" y="2773924"/>
            <a:ext cx="1033588" cy="15973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What is Blockchain Technology? A step-by-step guide than anyone can understand">
            <a:extLst>
              <a:ext uri="{FF2B5EF4-FFF2-40B4-BE49-F238E27FC236}">
                <a16:creationId xmlns:a16="http://schemas.microsoft.com/office/drawing/2014/main" id="{8AB4C01D-624E-4CFF-95BD-A7F70742EE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7391400" y="796534"/>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Diagonal Corners Snipped 46">
            <a:extLst>
              <a:ext uri="{FF2B5EF4-FFF2-40B4-BE49-F238E27FC236}">
                <a16:creationId xmlns:a16="http://schemas.microsoft.com/office/drawing/2014/main" id="{B997FAD3-036F-4FF8-8212-5831731A7A14}"/>
              </a:ext>
            </a:extLst>
          </p:cNvPr>
          <p:cNvSpPr/>
          <p:nvPr/>
        </p:nvSpPr>
        <p:spPr>
          <a:xfrm rot="7674217">
            <a:off x="9575744" y="3030211"/>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8" descr="Image result for people icon">
            <a:extLst>
              <a:ext uri="{FF2B5EF4-FFF2-40B4-BE49-F238E27FC236}">
                <a16:creationId xmlns:a16="http://schemas.microsoft.com/office/drawing/2014/main" id="{0BFC76AB-BDF5-47F4-AD71-524D8A3EE7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9401" y="3054472"/>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Diagonal Corners Snipped 48">
            <a:extLst>
              <a:ext uri="{FF2B5EF4-FFF2-40B4-BE49-F238E27FC236}">
                <a16:creationId xmlns:a16="http://schemas.microsoft.com/office/drawing/2014/main" id="{82D63B6D-27F6-4568-AF4E-94C1638F0408}"/>
              </a:ext>
            </a:extLst>
          </p:cNvPr>
          <p:cNvSpPr/>
          <p:nvPr/>
        </p:nvSpPr>
        <p:spPr>
          <a:xfrm rot="7978968">
            <a:off x="9844619" y="4071473"/>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Diagonal Corners Snipped 49">
            <a:extLst>
              <a:ext uri="{FF2B5EF4-FFF2-40B4-BE49-F238E27FC236}">
                <a16:creationId xmlns:a16="http://schemas.microsoft.com/office/drawing/2014/main" id="{8F777D8F-BA1F-42A6-AC8F-379746E71D91}"/>
              </a:ext>
            </a:extLst>
          </p:cNvPr>
          <p:cNvSpPr/>
          <p:nvPr/>
        </p:nvSpPr>
        <p:spPr>
          <a:xfrm rot="7162413">
            <a:off x="7329901" y="4815576"/>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Diagonal Corners Snipped 50">
            <a:extLst>
              <a:ext uri="{FF2B5EF4-FFF2-40B4-BE49-F238E27FC236}">
                <a16:creationId xmlns:a16="http://schemas.microsoft.com/office/drawing/2014/main" id="{C950F982-8BD0-42FC-AAF3-DF2A46E2A739}"/>
              </a:ext>
            </a:extLst>
          </p:cNvPr>
          <p:cNvSpPr/>
          <p:nvPr/>
        </p:nvSpPr>
        <p:spPr>
          <a:xfrm rot="7978968">
            <a:off x="8880311" y="4597265"/>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Diagonal Corners Snipped 51">
            <a:extLst>
              <a:ext uri="{FF2B5EF4-FFF2-40B4-BE49-F238E27FC236}">
                <a16:creationId xmlns:a16="http://schemas.microsoft.com/office/drawing/2014/main" id="{2A4923D6-0C5E-432F-9419-842985480D96}"/>
              </a:ext>
            </a:extLst>
          </p:cNvPr>
          <p:cNvSpPr/>
          <p:nvPr/>
        </p:nvSpPr>
        <p:spPr>
          <a:xfrm rot="7978968">
            <a:off x="8846501" y="6199998"/>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Diagonal Corners Snipped 52">
            <a:extLst>
              <a:ext uri="{FF2B5EF4-FFF2-40B4-BE49-F238E27FC236}">
                <a16:creationId xmlns:a16="http://schemas.microsoft.com/office/drawing/2014/main" id="{869A6608-1F37-4B1A-B742-918CA58A6262}"/>
              </a:ext>
            </a:extLst>
          </p:cNvPr>
          <p:cNvSpPr/>
          <p:nvPr/>
        </p:nvSpPr>
        <p:spPr>
          <a:xfrm rot="12573240">
            <a:off x="8224517" y="5336023"/>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4" name="Picture 8" descr="Image result for people icon">
            <a:extLst>
              <a:ext uri="{FF2B5EF4-FFF2-40B4-BE49-F238E27FC236}">
                <a16:creationId xmlns:a16="http://schemas.microsoft.com/office/drawing/2014/main" id="{20A0CA97-2743-46FD-9BAD-5B3439E668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2727" y="5418140"/>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computer server icon">
            <a:extLst>
              <a:ext uri="{FF2B5EF4-FFF2-40B4-BE49-F238E27FC236}">
                <a16:creationId xmlns:a16="http://schemas.microsoft.com/office/drawing/2014/main" id="{2FD51B12-A231-4033-89E4-3333609151E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883356" y="176813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computer server icon">
            <a:extLst>
              <a:ext uri="{FF2B5EF4-FFF2-40B4-BE49-F238E27FC236}">
                <a16:creationId xmlns:a16="http://schemas.microsoft.com/office/drawing/2014/main" id="{C8C89BED-9BFE-442A-A202-51A7779694A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110915" y="861718"/>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computer server icon">
            <a:extLst>
              <a:ext uri="{FF2B5EF4-FFF2-40B4-BE49-F238E27FC236}">
                <a16:creationId xmlns:a16="http://schemas.microsoft.com/office/drawing/2014/main" id="{98D6DB2B-6B0A-47D6-A9B5-E79891BE8CB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181576" y="240540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computer server icon">
            <a:extLst>
              <a:ext uri="{FF2B5EF4-FFF2-40B4-BE49-F238E27FC236}">
                <a16:creationId xmlns:a16="http://schemas.microsoft.com/office/drawing/2014/main" id="{89AEC697-AA2F-491B-8554-A50EE5AA1DB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220809" y="115221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computer server icon">
            <a:extLst>
              <a:ext uri="{FF2B5EF4-FFF2-40B4-BE49-F238E27FC236}">
                <a16:creationId xmlns:a16="http://schemas.microsoft.com/office/drawing/2014/main" id="{97F49C4A-95FC-4796-8795-576111BF298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227269" y="179757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computer server icon">
            <a:extLst>
              <a:ext uri="{FF2B5EF4-FFF2-40B4-BE49-F238E27FC236}">
                <a16:creationId xmlns:a16="http://schemas.microsoft.com/office/drawing/2014/main" id="{F8E1D70F-7B73-4F2C-BA4C-DC53C25A082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433209" y="1009238"/>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Image result for computer server icon">
            <a:extLst>
              <a:ext uri="{FF2B5EF4-FFF2-40B4-BE49-F238E27FC236}">
                <a16:creationId xmlns:a16="http://schemas.microsoft.com/office/drawing/2014/main" id="{6C338237-5511-4B0D-B5BE-810850A7AD3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596060" y="930654"/>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Image result for computer server icon">
            <a:extLst>
              <a:ext uri="{FF2B5EF4-FFF2-40B4-BE49-F238E27FC236}">
                <a16:creationId xmlns:a16="http://schemas.microsoft.com/office/drawing/2014/main" id="{BD424A22-6058-4287-8881-E88C700AA8D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427981" y="201937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computer server icon">
            <a:extLst>
              <a:ext uri="{FF2B5EF4-FFF2-40B4-BE49-F238E27FC236}">
                <a16:creationId xmlns:a16="http://schemas.microsoft.com/office/drawing/2014/main" id="{100E8C3F-CAB0-4BA7-A6BE-7FF396EF708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852184" y="2322792"/>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Diagonal Corners Snipped 89">
            <a:extLst>
              <a:ext uri="{FF2B5EF4-FFF2-40B4-BE49-F238E27FC236}">
                <a16:creationId xmlns:a16="http://schemas.microsoft.com/office/drawing/2014/main" id="{C7F39D06-3214-42F0-8DC2-BBF8591E231B}"/>
              </a:ext>
            </a:extLst>
          </p:cNvPr>
          <p:cNvSpPr/>
          <p:nvPr/>
        </p:nvSpPr>
        <p:spPr>
          <a:xfrm rot="5400000">
            <a:off x="7172127" y="3184182"/>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Diagonal Corners Snipped 90">
            <a:extLst>
              <a:ext uri="{FF2B5EF4-FFF2-40B4-BE49-F238E27FC236}">
                <a16:creationId xmlns:a16="http://schemas.microsoft.com/office/drawing/2014/main" id="{407889D6-F288-4584-9EDB-28111C8CA57D}"/>
              </a:ext>
            </a:extLst>
          </p:cNvPr>
          <p:cNvSpPr/>
          <p:nvPr/>
        </p:nvSpPr>
        <p:spPr>
          <a:xfrm rot="5400000">
            <a:off x="8238085" y="3153023"/>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 name="Picture 4" descr="Image result for computer server icon">
            <a:extLst>
              <a:ext uri="{FF2B5EF4-FFF2-40B4-BE49-F238E27FC236}">
                <a16:creationId xmlns:a16="http://schemas.microsoft.com/office/drawing/2014/main" id="{E9FBE993-430A-44A0-A3C7-1D8354DD020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461686" y="3108765"/>
            <a:ext cx="1033588" cy="159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3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9B794D0-1E93-4CEE-BBBB-C73B397F33A6}"/>
              </a:ext>
            </a:extLst>
          </p:cNvPr>
          <p:cNvCxnSpPr>
            <a:cxnSpLocks/>
          </p:cNvCxnSpPr>
          <p:nvPr/>
        </p:nvCxnSpPr>
        <p:spPr>
          <a:xfrm>
            <a:off x="5943600"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12C56E-9ECE-492C-B87C-54F5EDFCD5EE}"/>
              </a:ext>
            </a:extLst>
          </p:cNvPr>
          <p:cNvSpPr txBox="1"/>
          <p:nvPr/>
        </p:nvSpPr>
        <p:spPr>
          <a:xfrm>
            <a:off x="7315205" y="228600"/>
            <a:ext cx="4114791" cy="584775"/>
          </a:xfrm>
          <a:prstGeom prst="rect">
            <a:avLst/>
          </a:prstGeom>
          <a:noFill/>
        </p:spPr>
        <p:txBody>
          <a:bodyPr wrap="square" rtlCol="0">
            <a:spAutoFit/>
          </a:bodyPr>
          <a:lstStyle/>
          <a:p>
            <a:r>
              <a:rPr lang="en-US" sz="3200" b="1" dirty="0">
                <a:solidFill>
                  <a:srgbClr val="8DC74F"/>
                </a:solidFill>
              </a:rPr>
              <a:t>Distributed Ledger</a:t>
            </a:r>
          </a:p>
        </p:txBody>
      </p:sp>
      <p:sp>
        <p:nvSpPr>
          <p:cNvPr id="46" name="TextBox 45">
            <a:extLst>
              <a:ext uri="{FF2B5EF4-FFF2-40B4-BE49-F238E27FC236}">
                <a16:creationId xmlns:a16="http://schemas.microsoft.com/office/drawing/2014/main" id="{3EF5E7C1-371B-46FE-B5D7-4D5073B56E39}"/>
              </a:ext>
            </a:extLst>
          </p:cNvPr>
          <p:cNvSpPr txBox="1"/>
          <p:nvPr/>
        </p:nvSpPr>
        <p:spPr>
          <a:xfrm>
            <a:off x="874920" y="228601"/>
            <a:ext cx="4114791" cy="584775"/>
          </a:xfrm>
          <a:prstGeom prst="rect">
            <a:avLst/>
          </a:prstGeom>
          <a:noFill/>
        </p:spPr>
        <p:txBody>
          <a:bodyPr wrap="square" rtlCol="0">
            <a:spAutoFit/>
          </a:bodyPr>
          <a:lstStyle/>
          <a:p>
            <a:r>
              <a:rPr lang="en-US" sz="3200" b="1" dirty="0">
                <a:solidFill>
                  <a:srgbClr val="8DC74F"/>
                </a:solidFill>
              </a:rPr>
              <a:t>Distributed Database</a:t>
            </a:r>
          </a:p>
        </p:txBody>
      </p:sp>
      <p:pic>
        <p:nvPicPr>
          <p:cNvPr id="47" name="Picture 2" descr="What is Blockchain Technology? A step-by-step guide than anyone can understand">
            <a:extLst>
              <a:ext uri="{FF2B5EF4-FFF2-40B4-BE49-F238E27FC236}">
                <a16:creationId xmlns:a16="http://schemas.microsoft.com/office/drawing/2014/main" id="{CE0E0A2C-ECAA-444C-9A1B-970E0BD4A7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907387" y="813376"/>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Diagonal Corners Snipped 47">
            <a:extLst>
              <a:ext uri="{FF2B5EF4-FFF2-40B4-BE49-F238E27FC236}">
                <a16:creationId xmlns:a16="http://schemas.microsoft.com/office/drawing/2014/main" id="{6C90F41A-D5A6-485B-BAC3-7CF6AF892EE7}"/>
              </a:ext>
            </a:extLst>
          </p:cNvPr>
          <p:cNvSpPr/>
          <p:nvPr/>
        </p:nvSpPr>
        <p:spPr>
          <a:xfrm rot="7674217">
            <a:off x="3091731" y="3047053"/>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9" name="Picture 8" descr="Image result for people icon">
            <a:extLst>
              <a:ext uri="{FF2B5EF4-FFF2-40B4-BE49-F238E27FC236}">
                <a16:creationId xmlns:a16="http://schemas.microsoft.com/office/drawing/2014/main" id="{909B3434-BCA1-477E-A1A6-9B58A782E9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5388" y="3071314"/>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Diagonal Corners Snipped 49">
            <a:extLst>
              <a:ext uri="{FF2B5EF4-FFF2-40B4-BE49-F238E27FC236}">
                <a16:creationId xmlns:a16="http://schemas.microsoft.com/office/drawing/2014/main" id="{F96127DA-B3EA-4A44-875E-70DFD86446A8}"/>
              </a:ext>
            </a:extLst>
          </p:cNvPr>
          <p:cNvSpPr/>
          <p:nvPr/>
        </p:nvSpPr>
        <p:spPr>
          <a:xfrm rot="7978968">
            <a:off x="3360606" y="4088315"/>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Diagonal Corners Snipped 50">
            <a:extLst>
              <a:ext uri="{FF2B5EF4-FFF2-40B4-BE49-F238E27FC236}">
                <a16:creationId xmlns:a16="http://schemas.microsoft.com/office/drawing/2014/main" id="{A500D5B0-BAAD-49A8-801F-D78065A33683}"/>
              </a:ext>
            </a:extLst>
          </p:cNvPr>
          <p:cNvSpPr/>
          <p:nvPr/>
        </p:nvSpPr>
        <p:spPr>
          <a:xfrm rot="7162413">
            <a:off x="845888" y="4832418"/>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Diagonal Corners Snipped 51">
            <a:extLst>
              <a:ext uri="{FF2B5EF4-FFF2-40B4-BE49-F238E27FC236}">
                <a16:creationId xmlns:a16="http://schemas.microsoft.com/office/drawing/2014/main" id="{52E49869-3FA9-4E1E-82F2-B5455A834EA5}"/>
              </a:ext>
            </a:extLst>
          </p:cNvPr>
          <p:cNvSpPr/>
          <p:nvPr/>
        </p:nvSpPr>
        <p:spPr>
          <a:xfrm rot="7978968">
            <a:off x="2396298" y="4614107"/>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Diagonal Corners Snipped 52">
            <a:extLst>
              <a:ext uri="{FF2B5EF4-FFF2-40B4-BE49-F238E27FC236}">
                <a16:creationId xmlns:a16="http://schemas.microsoft.com/office/drawing/2014/main" id="{93A4382D-37FD-434D-94B3-8BC5ED75E5BF}"/>
              </a:ext>
            </a:extLst>
          </p:cNvPr>
          <p:cNvSpPr/>
          <p:nvPr/>
        </p:nvSpPr>
        <p:spPr>
          <a:xfrm rot="7978968">
            <a:off x="2362488" y="6216840"/>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Diagonal Corners Snipped 53">
            <a:extLst>
              <a:ext uri="{FF2B5EF4-FFF2-40B4-BE49-F238E27FC236}">
                <a16:creationId xmlns:a16="http://schemas.microsoft.com/office/drawing/2014/main" id="{25A29441-0542-4900-8E41-C5C543FB3352}"/>
              </a:ext>
            </a:extLst>
          </p:cNvPr>
          <p:cNvSpPr/>
          <p:nvPr/>
        </p:nvSpPr>
        <p:spPr>
          <a:xfrm rot="12573240">
            <a:off x="1740504" y="5352865"/>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5" name="Picture 8" descr="Image result for people icon">
            <a:extLst>
              <a:ext uri="{FF2B5EF4-FFF2-40B4-BE49-F238E27FC236}">
                <a16:creationId xmlns:a16="http://schemas.microsoft.com/office/drawing/2014/main" id="{E2521459-0FF4-4F1F-BE41-11C3CC1004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14" y="5434982"/>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computer server icon">
            <a:extLst>
              <a:ext uri="{FF2B5EF4-FFF2-40B4-BE49-F238E27FC236}">
                <a16:creationId xmlns:a16="http://schemas.microsoft.com/office/drawing/2014/main" id="{21B9076A-B471-44A7-B760-F602B0309E7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399343" y="178498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computer server icon">
            <a:extLst>
              <a:ext uri="{FF2B5EF4-FFF2-40B4-BE49-F238E27FC236}">
                <a16:creationId xmlns:a16="http://schemas.microsoft.com/office/drawing/2014/main" id="{BD4668B6-5154-440E-8F92-E328E319160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626902" y="87856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computer server icon">
            <a:extLst>
              <a:ext uri="{FF2B5EF4-FFF2-40B4-BE49-F238E27FC236}">
                <a16:creationId xmlns:a16="http://schemas.microsoft.com/office/drawing/2014/main" id="{C98620B6-0AA0-4F48-81E1-24B3DBCF564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697563" y="242224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Image result for computer server icon">
            <a:extLst>
              <a:ext uri="{FF2B5EF4-FFF2-40B4-BE49-F238E27FC236}">
                <a16:creationId xmlns:a16="http://schemas.microsoft.com/office/drawing/2014/main" id="{3EADC1D3-CBF1-4DF5-8BFA-8D21B740403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736796" y="116905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computer server icon">
            <a:extLst>
              <a:ext uri="{FF2B5EF4-FFF2-40B4-BE49-F238E27FC236}">
                <a16:creationId xmlns:a16="http://schemas.microsoft.com/office/drawing/2014/main" id="{4661BF76-9BFD-452A-A1A5-BE31FAA8D50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743256" y="181442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computer server icon">
            <a:extLst>
              <a:ext uri="{FF2B5EF4-FFF2-40B4-BE49-F238E27FC236}">
                <a16:creationId xmlns:a16="http://schemas.microsoft.com/office/drawing/2014/main" id="{F8F4DC04-C3ED-46A9-9ACA-8D630E20168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949196" y="102608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omputer server icon">
            <a:extLst>
              <a:ext uri="{FF2B5EF4-FFF2-40B4-BE49-F238E27FC236}">
                <a16:creationId xmlns:a16="http://schemas.microsoft.com/office/drawing/2014/main" id="{215F046C-5B28-461B-9A5C-069A997BFCA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112047" y="947496"/>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computer server icon">
            <a:extLst>
              <a:ext uri="{FF2B5EF4-FFF2-40B4-BE49-F238E27FC236}">
                <a16:creationId xmlns:a16="http://schemas.microsoft.com/office/drawing/2014/main" id="{22A6129E-4B99-47AC-9A87-3AF70677E1A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43968" y="2036215"/>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Image result for computer server icon">
            <a:extLst>
              <a:ext uri="{FF2B5EF4-FFF2-40B4-BE49-F238E27FC236}">
                <a16:creationId xmlns:a16="http://schemas.microsoft.com/office/drawing/2014/main" id="{3CEBEAD9-20B2-49E9-8F63-97B821B3C6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368171" y="2339634"/>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Diagonal Corners Snipped 65">
            <a:extLst>
              <a:ext uri="{FF2B5EF4-FFF2-40B4-BE49-F238E27FC236}">
                <a16:creationId xmlns:a16="http://schemas.microsoft.com/office/drawing/2014/main" id="{09ABCC45-1354-4273-9285-FA0B76794DB7}"/>
              </a:ext>
            </a:extLst>
          </p:cNvPr>
          <p:cNvSpPr/>
          <p:nvPr/>
        </p:nvSpPr>
        <p:spPr>
          <a:xfrm rot="5400000">
            <a:off x="688114" y="3201024"/>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Diagonal Corners Snipped 66">
            <a:extLst>
              <a:ext uri="{FF2B5EF4-FFF2-40B4-BE49-F238E27FC236}">
                <a16:creationId xmlns:a16="http://schemas.microsoft.com/office/drawing/2014/main" id="{FE91FF17-AE36-4C18-9FE4-A38E3B37B558}"/>
              </a:ext>
            </a:extLst>
          </p:cNvPr>
          <p:cNvSpPr/>
          <p:nvPr/>
        </p:nvSpPr>
        <p:spPr>
          <a:xfrm rot="5400000">
            <a:off x="1754072" y="3169865"/>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8" name="Picture 4" descr="Image result for computer server icon">
            <a:extLst>
              <a:ext uri="{FF2B5EF4-FFF2-40B4-BE49-F238E27FC236}">
                <a16:creationId xmlns:a16="http://schemas.microsoft.com/office/drawing/2014/main" id="{CF8B6B1F-3558-4DE7-B6D2-7F809D45B33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977673" y="3125607"/>
            <a:ext cx="1033588" cy="159736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What is Blockchain Technology? A step-by-step guide than anyone can understand">
            <a:extLst>
              <a:ext uri="{FF2B5EF4-FFF2-40B4-BE49-F238E27FC236}">
                <a16:creationId xmlns:a16="http://schemas.microsoft.com/office/drawing/2014/main" id="{12663D40-0B11-4D4C-A44C-2F6C052233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7467600" y="796534"/>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Diagonal Corners Snipped 86">
            <a:extLst>
              <a:ext uri="{FF2B5EF4-FFF2-40B4-BE49-F238E27FC236}">
                <a16:creationId xmlns:a16="http://schemas.microsoft.com/office/drawing/2014/main" id="{A1D9ACAD-29EA-4D02-A544-49B36FCA53A5}"/>
              </a:ext>
            </a:extLst>
          </p:cNvPr>
          <p:cNvSpPr/>
          <p:nvPr/>
        </p:nvSpPr>
        <p:spPr>
          <a:xfrm rot="7674217">
            <a:off x="9651944" y="3030211"/>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8" name="Picture 8" descr="Image result for people icon">
            <a:extLst>
              <a:ext uri="{FF2B5EF4-FFF2-40B4-BE49-F238E27FC236}">
                <a16:creationId xmlns:a16="http://schemas.microsoft.com/office/drawing/2014/main" id="{8C98CBA2-AF47-49C1-BD34-72150DD25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5601" y="3054472"/>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Diagonal Corners Snipped 88">
            <a:extLst>
              <a:ext uri="{FF2B5EF4-FFF2-40B4-BE49-F238E27FC236}">
                <a16:creationId xmlns:a16="http://schemas.microsoft.com/office/drawing/2014/main" id="{9C2F88ED-D9CB-4A09-942C-28283DCAF50E}"/>
              </a:ext>
            </a:extLst>
          </p:cNvPr>
          <p:cNvSpPr/>
          <p:nvPr/>
        </p:nvSpPr>
        <p:spPr>
          <a:xfrm rot="7978968">
            <a:off x="9920819" y="4071473"/>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Diagonal Corners Snipped 89">
            <a:extLst>
              <a:ext uri="{FF2B5EF4-FFF2-40B4-BE49-F238E27FC236}">
                <a16:creationId xmlns:a16="http://schemas.microsoft.com/office/drawing/2014/main" id="{1B2B1541-0154-4FC0-8DB3-82C9D79F4977}"/>
              </a:ext>
            </a:extLst>
          </p:cNvPr>
          <p:cNvSpPr/>
          <p:nvPr/>
        </p:nvSpPr>
        <p:spPr>
          <a:xfrm rot="7162413">
            <a:off x="7406101" y="4815576"/>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Diagonal Corners Snipped 90">
            <a:extLst>
              <a:ext uri="{FF2B5EF4-FFF2-40B4-BE49-F238E27FC236}">
                <a16:creationId xmlns:a16="http://schemas.microsoft.com/office/drawing/2014/main" id="{7FC50C0D-D76B-4821-95C0-FCB6E816A152}"/>
              </a:ext>
            </a:extLst>
          </p:cNvPr>
          <p:cNvSpPr/>
          <p:nvPr/>
        </p:nvSpPr>
        <p:spPr>
          <a:xfrm rot="7978968">
            <a:off x="8956511" y="4597265"/>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Rectangle: Diagonal Corners Snipped 91">
            <a:extLst>
              <a:ext uri="{FF2B5EF4-FFF2-40B4-BE49-F238E27FC236}">
                <a16:creationId xmlns:a16="http://schemas.microsoft.com/office/drawing/2014/main" id="{E5FCA4AF-EF60-4EDB-B236-923C57F15EA7}"/>
              </a:ext>
            </a:extLst>
          </p:cNvPr>
          <p:cNvSpPr/>
          <p:nvPr/>
        </p:nvSpPr>
        <p:spPr>
          <a:xfrm rot="7978968">
            <a:off x="8922701" y="6199998"/>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Diagonal Corners Snipped 92">
            <a:extLst>
              <a:ext uri="{FF2B5EF4-FFF2-40B4-BE49-F238E27FC236}">
                <a16:creationId xmlns:a16="http://schemas.microsoft.com/office/drawing/2014/main" id="{718A6DA0-9A25-4646-B532-289D5AE5C182}"/>
              </a:ext>
            </a:extLst>
          </p:cNvPr>
          <p:cNvSpPr/>
          <p:nvPr/>
        </p:nvSpPr>
        <p:spPr>
          <a:xfrm rot="12573240">
            <a:off x="8300717" y="5336023"/>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4" name="Picture 8" descr="Image result for people icon">
            <a:extLst>
              <a:ext uri="{FF2B5EF4-FFF2-40B4-BE49-F238E27FC236}">
                <a16:creationId xmlns:a16="http://schemas.microsoft.com/office/drawing/2014/main" id="{8A3D3C6C-93EC-459D-A5CE-5EB72E50B4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8927" y="5418140"/>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Image result for computer server icon">
            <a:extLst>
              <a:ext uri="{FF2B5EF4-FFF2-40B4-BE49-F238E27FC236}">
                <a16:creationId xmlns:a16="http://schemas.microsoft.com/office/drawing/2014/main" id="{E8663C3D-FE1D-4DD6-9467-E9C570304F6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959556" y="176813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computer server icon">
            <a:extLst>
              <a:ext uri="{FF2B5EF4-FFF2-40B4-BE49-F238E27FC236}">
                <a16:creationId xmlns:a16="http://schemas.microsoft.com/office/drawing/2014/main" id="{BE4D0DCE-1E18-44E1-9AA6-B4CF63BF36E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187115" y="861718"/>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Image result for computer server icon">
            <a:extLst>
              <a:ext uri="{FF2B5EF4-FFF2-40B4-BE49-F238E27FC236}">
                <a16:creationId xmlns:a16="http://schemas.microsoft.com/office/drawing/2014/main" id="{78F1F9C7-CD0D-4157-A399-27215A5C225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257776" y="240540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computer server icon">
            <a:extLst>
              <a:ext uri="{FF2B5EF4-FFF2-40B4-BE49-F238E27FC236}">
                <a16:creationId xmlns:a16="http://schemas.microsoft.com/office/drawing/2014/main" id="{E68BF588-513C-40C7-BD0B-ED8EB673D71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297009" y="115221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computer server icon">
            <a:extLst>
              <a:ext uri="{FF2B5EF4-FFF2-40B4-BE49-F238E27FC236}">
                <a16:creationId xmlns:a16="http://schemas.microsoft.com/office/drawing/2014/main" id="{0D3A4F4C-9B73-4E80-A653-06E627FFE59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303469" y="179757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Image result for computer server icon">
            <a:extLst>
              <a:ext uri="{FF2B5EF4-FFF2-40B4-BE49-F238E27FC236}">
                <a16:creationId xmlns:a16="http://schemas.microsoft.com/office/drawing/2014/main" id="{A8FEAAEB-81F4-4778-A22B-60F3BA258AF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509409" y="1009238"/>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computer server icon">
            <a:extLst>
              <a:ext uri="{FF2B5EF4-FFF2-40B4-BE49-F238E27FC236}">
                <a16:creationId xmlns:a16="http://schemas.microsoft.com/office/drawing/2014/main" id="{E81AB349-A565-4128-BCB6-3D75E23CA5F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672260" y="930654"/>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computer server icon">
            <a:extLst>
              <a:ext uri="{FF2B5EF4-FFF2-40B4-BE49-F238E27FC236}">
                <a16:creationId xmlns:a16="http://schemas.microsoft.com/office/drawing/2014/main" id="{BE857947-61C0-46AE-BFBA-0C4501B4394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504181" y="201937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Image result for computer server icon">
            <a:extLst>
              <a:ext uri="{FF2B5EF4-FFF2-40B4-BE49-F238E27FC236}">
                <a16:creationId xmlns:a16="http://schemas.microsoft.com/office/drawing/2014/main" id="{BFC48823-69E3-4B3E-BCBA-E093FD2A987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928384" y="2322792"/>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Diagonal Corners Snipped 103">
            <a:extLst>
              <a:ext uri="{FF2B5EF4-FFF2-40B4-BE49-F238E27FC236}">
                <a16:creationId xmlns:a16="http://schemas.microsoft.com/office/drawing/2014/main" id="{B65EF668-B60B-4FA7-851F-CB0BE53E68BF}"/>
              </a:ext>
            </a:extLst>
          </p:cNvPr>
          <p:cNvSpPr/>
          <p:nvPr/>
        </p:nvSpPr>
        <p:spPr>
          <a:xfrm rot="5400000">
            <a:off x="7248327" y="3184182"/>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Rectangle: Diagonal Corners Snipped 104">
            <a:extLst>
              <a:ext uri="{FF2B5EF4-FFF2-40B4-BE49-F238E27FC236}">
                <a16:creationId xmlns:a16="http://schemas.microsoft.com/office/drawing/2014/main" id="{7AE6578D-18AF-4873-B134-8FA4423633B9}"/>
              </a:ext>
            </a:extLst>
          </p:cNvPr>
          <p:cNvSpPr/>
          <p:nvPr/>
        </p:nvSpPr>
        <p:spPr>
          <a:xfrm rot="5400000">
            <a:off x="8314285" y="3153023"/>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6" name="Picture 4" descr="Image result for computer server icon">
            <a:extLst>
              <a:ext uri="{FF2B5EF4-FFF2-40B4-BE49-F238E27FC236}">
                <a16:creationId xmlns:a16="http://schemas.microsoft.com/office/drawing/2014/main" id="{E690BDFE-6C2A-42A0-B679-5390048BB3B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537886" y="3108765"/>
            <a:ext cx="1033588" cy="159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43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9B6479E4-0EA7-426E-9B00-A586335604AC}"/>
              </a:ext>
            </a:extLst>
          </p:cNvPr>
          <p:cNvSpPr>
            <a:spLocks noGrp="1"/>
          </p:cNvSpPr>
          <p:nvPr>
            <p:ph type="title"/>
          </p:nvPr>
        </p:nvSpPr>
        <p:spPr>
          <a:xfrm rot="20571069">
            <a:off x="327276" y="1164418"/>
            <a:ext cx="10909434" cy="2831102"/>
          </a:xfrm>
        </p:spPr>
        <p:txBody>
          <a:bodyPr>
            <a:normAutofit/>
          </a:bodyPr>
          <a:lstStyle/>
          <a:p>
            <a:r>
              <a:rPr lang="en-US" sz="7200" dirty="0">
                <a:solidFill>
                  <a:srgbClr val="8DC74F"/>
                </a:solidFill>
              </a:rPr>
              <a:t>WHATS THE DIFFERENCE?</a:t>
            </a:r>
            <a:endParaRPr sz="7200" dirty="0">
              <a:solidFill>
                <a:srgbClr val="8DC74F"/>
              </a:solidFill>
            </a:endParaRPr>
          </a:p>
        </p:txBody>
      </p:sp>
      <p:pic>
        <p:nvPicPr>
          <p:cNvPr id="2052" name="Picture 4" descr="Image result for joker">
            <a:extLst>
              <a:ext uri="{FF2B5EF4-FFF2-40B4-BE49-F238E27FC236}">
                <a16:creationId xmlns:a16="http://schemas.microsoft.com/office/drawing/2014/main" id="{9ADD6C1F-44A4-4A4C-BB86-D8D8475FF0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24" b="94466" l="7450" r="95415">
                        <a14:foregroundMark x1="16046" y1="43511" x2="7736" y2="61832"/>
                        <a14:foregroundMark x1="7736" y1="61832" x2="57593" y2="82252"/>
                        <a14:foregroundMark x1="57593" y1="82252" x2="57593" y2="82252"/>
                        <a14:foregroundMark x1="59885" y1="23664" x2="89398" y2="44847"/>
                        <a14:foregroundMark x1="89398" y1="44847" x2="93123" y2="56107"/>
                        <a14:foregroundMark x1="93123" y1="56107" x2="78797" y2="79198"/>
                        <a14:foregroundMark x1="78797" y1="79198" x2="73066" y2="84733"/>
                        <a14:foregroundMark x1="86533" y1="82634" x2="69914" y2="87595"/>
                        <a14:foregroundMark x1="69914" y1="87595" x2="34670" y2="87977"/>
                        <a14:foregroundMark x1="34670" y1="87977" x2="26648" y2="86069"/>
                        <a14:foregroundMark x1="86533" y1="94656" x2="32951" y2="92939"/>
                        <a14:foregroundMark x1="93983" y1="44656" x2="95415" y2="50000"/>
                        <a14:foregroundMark x1="94556" y1="37786" x2="94842" y2="38550"/>
                      </a14:backgroundRemoval>
                    </a14:imgEffect>
                  </a14:imgLayer>
                </a14:imgProps>
              </a:ext>
              <a:ext uri="{28A0092B-C50C-407E-A947-70E740481C1C}">
                <a14:useLocalDpi xmlns:a14="http://schemas.microsoft.com/office/drawing/2010/main" val="0"/>
              </a:ext>
            </a:extLst>
          </a:blip>
          <a:srcRect/>
          <a:stretch>
            <a:fillRect/>
          </a:stretch>
        </p:blipFill>
        <p:spPr bwMode="auto">
          <a:xfrm>
            <a:off x="457200" y="0"/>
            <a:ext cx="2309194" cy="34671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ive up face">
            <a:extLst>
              <a:ext uri="{FF2B5EF4-FFF2-40B4-BE49-F238E27FC236}">
                <a16:creationId xmlns:a16="http://schemas.microsoft.com/office/drawing/2014/main" id="{71688F46-75E5-40ED-B050-2B7DDCD2A6B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67" b="99333" l="2667" r="99000">
                        <a14:foregroundMark x1="33000" y1="5667" x2="60667" y2="4667"/>
                        <a14:foregroundMark x1="60667" y1="4667" x2="67000" y2="5000"/>
                        <a14:foregroundMark x1="66333" y1="90667" x2="21667" y2="90333"/>
                        <a14:foregroundMark x1="70333" y1="58000" x2="99000" y2="82667"/>
                        <a14:foregroundMark x1="99000" y1="82667" x2="99000" y2="82667"/>
                        <a14:foregroundMark x1="82333" y1="66667" x2="56667" y2="93333"/>
                        <a14:foregroundMark x1="92667" y1="80667" x2="53333" y2="91667"/>
                        <a14:foregroundMark x1="93333" y1="91000" x2="26000" y2="97000"/>
                        <a14:foregroundMark x1="19000" y1="66000" x2="20333" y2="94333"/>
                        <a14:foregroundMark x1="11000" y1="70667" x2="8667" y2="96000"/>
                        <a14:foregroundMark x1="5333" y1="68000" x2="2667" y2="99333"/>
                      </a14:backgroundRemoval>
                    </a14:imgEffect>
                  </a14:imgLayer>
                </a14:imgProps>
              </a:ext>
              <a:ext uri="{28A0092B-C50C-407E-A947-70E740481C1C}">
                <a14:useLocalDpi xmlns:a14="http://schemas.microsoft.com/office/drawing/2010/main" val="0"/>
              </a:ext>
            </a:extLst>
          </a:blip>
          <a:srcRect/>
          <a:stretch>
            <a:fillRect/>
          </a:stretch>
        </p:blipFill>
        <p:spPr bwMode="auto">
          <a:xfrm>
            <a:off x="9067800" y="37338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raying crying">
            <a:extLst>
              <a:ext uri="{FF2B5EF4-FFF2-40B4-BE49-F238E27FC236}">
                <a16:creationId xmlns:a16="http://schemas.microsoft.com/office/drawing/2014/main" id="{A2BEA98F-0CF3-4E47-9A59-4791F95BF7F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04" b="99837" l="9804" r="89760">
                        <a14:foregroundMark x1="67320" y1="21078" x2="83660" y2="63889"/>
                        <a14:foregroundMark x1="83007" y1="33497" x2="88453" y2="79575"/>
                        <a14:foregroundMark x1="85185" y1="80065" x2="29630" y2="91830"/>
                        <a14:foregroundMark x1="46841" y1="74020" x2="22004" y2="99837"/>
                      </a14:backgroundRemoval>
                    </a14:imgEffect>
                  </a14:imgLayer>
                </a14:imgProps>
              </a:ext>
              <a:ext uri="{28A0092B-C50C-407E-A947-70E740481C1C}">
                <a14:useLocalDpi xmlns:a14="http://schemas.microsoft.com/office/drawing/2010/main" val="0"/>
              </a:ext>
            </a:extLst>
          </a:blip>
          <a:srcRect/>
          <a:stretch>
            <a:fillRect/>
          </a:stretch>
        </p:blipFill>
        <p:spPr bwMode="auto">
          <a:xfrm>
            <a:off x="5781993" y="3248025"/>
            <a:ext cx="268605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crying asian">
            <a:extLst>
              <a:ext uri="{FF2B5EF4-FFF2-40B4-BE49-F238E27FC236}">
                <a16:creationId xmlns:a16="http://schemas.microsoft.com/office/drawing/2014/main" id="{C2AF0D03-CDB2-456F-9956-1F56BC7ABB0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815" b="97037" l="10000" r="90000">
                        <a14:foregroundMark x1="46042" y1="6296" x2="57292" y2="4815"/>
                        <a14:foregroundMark x1="57292" y1="4815" x2="63125" y2="4815"/>
                        <a14:foregroundMark x1="27917" y1="98148" x2="49375" y2="90370"/>
                        <a14:foregroundMark x1="49375" y1="90370" x2="71875" y2="94444"/>
                        <a14:foregroundMark x1="71875" y1="94444" x2="74167" y2="97037"/>
                        <a14:foregroundMark x1="49792" y1="53333" x2="56042" y2="54815"/>
                        <a14:foregroundMark x1="48750" y1="54444" x2="57083" y2="54444"/>
                      </a14:backgroundRemoval>
                    </a14:imgEffect>
                  </a14:imgLayer>
                </a14:imgProps>
              </a:ext>
              <a:ext uri="{28A0092B-C50C-407E-A947-70E740481C1C}">
                <a14:useLocalDpi xmlns:a14="http://schemas.microsoft.com/office/drawing/2010/main" val="0"/>
              </a:ext>
            </a:extLst>
          </a:blip>
          <a:srcRect/>
          <a:stretch>
            <a:fillRect/>
          </a:stretch>
        </p:blipFill>
        <p:spPr bwMode="auto">
          <a:xfrm>
            <a:off x="3323907" y="381000"/>
            <a:ext cx="4199468"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722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9B794D0-1E93-4CEE-BBBB-C73B397F33A6}"/>
              </a:ext>
            </a:extLst>
          </p:cNvPr>
          <p:cNvCxnSpPr>
            <a:cxnSpLocks/>
          </p:cNvCxnSpPr>
          <p:nvPr/>
        </p:nvCxnSpPr>
        <p:spPr>
          <a:xfrm>
            <a:off x="5943600"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12C56E-9ECE-492C-B87C-54F5EDFCD5EE}"/>
              </a:ext>
            </a:extLst>
          </p:cNvPr>
          <p:cNvSpPr txBox="1"/>
          <p:nvPr/>
        </p:nvSpPr>
        <p:spPr>
          <a:xfrm>
            <a:off x="7315205" y="228600"/>
            <a:ext cx="4114791" cy="584775"/>
          </a:xfrm>
          <a:prstGeom prst="rect">
            <a:avLst/>
          </a:prstGeom>
          <a:noFill/>
        </p:spPr>
        <p:txBody>
          <a:bodyPr wrap="square" rtlCol="0">
            <a:spAutoFit/>
          </a:bodyPr>
          <a:lstStyle/>
          <a:p>
            <a:r>
              <a:rPr lang="en-US" sz="3200" b="1" dirty="0">
                <a:solidFill>
                  <a:srgbClr val="8DC74F"/>
                </a:solidFill>
              </a:rPr>
              <a:t>Distributed Ledger</a:t>
            </a:r>
          </a:p>
        </p:txBody>
      </p:sp>
      <p:pic>
        <p:nvPicPr>
          <p:cNvPr id="8" name="Picture 2" descr="What is Blockchain Technology? A step-by-step guide than anyone can understand">
            <a:extLst>
              <a:ext uri="{FF2B5EF4-FFF2-40B4-BE49-F238E27FC236}">
                <a16:creationId xmlns:a16="http://schemas.microsoft.com/office/drawing/2014/main" id="{FA1936FB-1D3F-4ECC-877C-3D11F28614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7347672" y="813375"/>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Diagonal Corners Snipped 25">
            <a:extLst>
              <a:ext uri="{FF2B5EF4-FFF2-40B4-BE49-F238E27FC236}">
                <a16:creationId xmlns:a16="http://schemas.microsoft.com/office/drawing/2014/main" id="{5D2CDC8F-04D3-490F-A521-48D5DFEDEF47}"/>
              </a:ext>
            </a:extLst>
          </p:cNvPr>
          <p:cNvSpPr/>
          <p:nvPr/>
        </p:nvSpPr>
        <p:spPr>
          <a:xfrm rot="7674217">
            <a:off x="9532016" y="3047052"/>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Picture 8" descr="Image result for people icon">
            <a:extLst>
              <a:ext uri="{FF2B5EF4-FFF2-40B4-BE49-F238E27FC236}">
                <a16:creationId xmlns:a16="http://schemas.microsoft.com/office/drawing/2014/main" id="{E76F3628-0CF6-4442-BA39-28AE356E4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5673" y="3071313"/>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Diagonal Corners Snipped 27">
            <a:extLst>
              <a:ext uri="{FF2B5EF4-FFF2-40B4-BE49-F238E27FC236}">
                <a16:creationId xmlns:a16="http://schemas.microsoft.com/office/drawing/2014/main" id="{485566F1-27DE-4622-8431-5F31EA52B35D}"/>
              </a:ext>
            </a:extLst>
          </p:cNvPr>
          <p:cNvSpPr/>
          <p:nvPr/>
        </p:nvSpPr>
        <p:spPr>
          <a:xfrm rot="7978968">
            <a:off x="9800891" y="4088314"/>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Diagonal Corners Snipped 28">
            <a:extLst>
              <a:ext uri="{FF2B5EF4-FFF2-40B4-BE49-F238E27FC236}">
                <a16:creationId xmlns:a16="http://schemas.microsoft.com/office/drawing/2014/main" id="{66B3AECA-9C8D-4A70-9DBD-64226D81A6AA}"/>
              </a:ext>
            </a:extLst>
          </p:cNvPr>
          <p:cNvSpPr/>
          <p:nvPr/>
        </p:nvSpPr>
        <p:spPr>
          <a:xfrm rot="7162413">
            <a:off x="7286173" y="4832417"/>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Diagonal Corners Snipped 30">
            <a:extLst>
              <a:ext uri="{FF2B5EF4-FFF2-40B4-BE49-F238E27FC236}">
                <a16:creationId xmlns:a16="http://schemas.microsoft.com/office/drawing/2014/main" id="{C6D2FE6F-E047-45B4-8157-8DF7C1E6765B}"/>
              </a:ext>
            </a:extLst>
          </p:cNvPr>
          <p:cNvSpPr/>
          <p:nvPr/>
        </p:nvSpPr>
        <p:spPr>
          <a:xfrm rot="7978968">
            <a:off x="8836583" y="4614106"/>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Diagonal Corners Snipped 31">
            <a:extLst>
              <a:ext uri="{FF2B5EF4-FFF2-40B4-BE49-F238E27FC236}">
                <a16:creationId xmlns:a16="http://schemas.microsoft.com/office/drawing/2014/main" id="{15ED1ECA-B80A-4179-A565-4470E6581587}"/>
              </a:ext>
            </a:extLst>
          </p:cNvPr>
          <p:cNvSpPr/>
          <p:nvPr/>
        </p:nvSpPr>
        <p:spPr>
          <a:xfrm rot="7978968">
            <a:off x="8802773" y="6216839"/>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Diagonal Corners Snipped 32">
            <a:extLst>
              <a:ext uri="{FF2B5EF4-FFF2-40B4-BE49-F238E27FC236}">
                <a16:creationId xmlns:a16="http://schemas.microsoft.com/office/drawing/2014/main" id="{F0906A5E-3C6D-4686-A8F1-2348C2F65870}"/>
              </a:ext>
            </a:extLst>
          </p:cNvPr>
          <p:cNvSpPr/>
          <p:nvPr/>
        </p:nvSpPr>
        <p:spPr>
          <a:xfrm rot="12573240">
            <a:off x="8180789" y="5352864"/>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8" descr="Image result for people icon">
            <a:extLst>
              <a:ext uri="{FF2B5EF4-FFF2-40B4-BE49-F238E27FC236}">
                <a16:creationId xmlns:a16="http://schemas.microsoft.com/office/drawing/2014/main" id="{917600A3-3161-4AC2-ADED-D917F43D78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999" y="5434981"/>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computer server icon">
            <a:extLst>
              <a:ext uri="{FF2B5EF4-FFF2-40B4-BE49-F238E27FC236}">
                <a16:creationId xmlns:a16="http://schemas.microsoft.com/office/drawing/2014/main" id="{89B13694-780A-4C41-814D-7143573419B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839628" y="178498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computer server icon">
            <a:extLst>
              <a:ext uri="{FF2B5EF4-FFF2-40B4-BE49-F238E27FC236}">
                <a16:creationId xmlns:a16="http://schemas.microsoft.com/office/drawing/2014/main" id="{82F4AA60-6392-476B-9224-3BC1D53FF75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067187" y="87855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computer server icon">
            <a:extLst>
              <a:ext uri="{FF2B5EF4-FFF2-40B4-BE49-F238E27FC236}">
                <a16:creationId xmlns:a16="http://schemas.microsoft.com/office/drawing/2014/main" id="{627C5131-958D-48A4-9A80-2CA18322A19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137848" y="242224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computer server icon">
            <a:extLst>
              <a:ext uri="{FF2B5EF4-FFF2-40B4-BE49-F238E27FC236}">
                <a16:creationId xmlns:a16="http://schemas.microsoft.com/office/drawing/2014/main" id="{FE2191D9-C799-4D7A-AF80-B24601B64B3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177081" y="116905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server icon">
            <a:extLst>
              <a:ext uri="{FF2B5EF4-FFF2-40B4-BE49-F238E27FC236}">
                <a16:creationId xmlns:a16="http://schemas.microsoft.com/office/drawing/2014/main" id="{7CE915E8-7E70-4865-9828-013A3D6E9B7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183541" y="181442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Image result for computer server icon">
            <a:extLst>
              <a:ext uri="{FF2B5EF4-FFF2-40B4-BE49-F238E27FC236}">
                <a16:creationId xmlns:a16="http://schemas.microsoft.com/office/drawing/2014/main" id="{05C5DDB9-719D-4EFB-B947-1FF5A656417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389481" y="102607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computer server icon">
            <a:extLst>
              <a:ext uri="{FF2B5EF4-FFF2-40B4-BE49-F238E27FC236}">
                <a16:creationId xmlns:a16="http://schemas.microsoft.com/office/drawing/2014/main" id="{3A732EDB-E773-4FCF-86C7-68E836719F4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552332" y="947495"/>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computer server icon">
            <a:extLst>
              <a:ext uri="{FF2B5EF4-FFF2-40B4-BE49-F238E27FC236}">
                <a16:creationId xmlns:a16="http://schemas.microsoft.com/office/drawing/2014/main" id="{6846C15F-9C7A-4B55-A580-23C2C69B75A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384253" y="2036214"/>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computer server icon">
            <a:extLst>
              <a:ext uri="{FF2B5EF4-FFF2-40B4-BE49-F238E27FC236}">
                <a16:creationId xmlns:a16="http://schemas.microsoft.com/office/drawing/2014/main" id="{EE6D44BD-6B0C-4AF8-AEA5-2D7D31E8451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808456" y="2339633"/>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Diagonal Corners Snipped 43">
            <a:extLst>
              <a:ext uri="{FF2B5EF4-FFF2-40B4-BE49-F238E27FC236}">
                <a16:creationId xmlns:a16="http://schemas.microsoft.com/office/drawing/2014/main" id="{B3B7F329-0B44-4D1B-BE7E-3D9D8360C6EC}"/>
              </a:ext>
            </a:extLst>
          </p:cNvPr>
          <p:cNvSpPr/>
          <p:nvPr/>
        </p:nvSpPr>
        <p:spPr>
          <a:xfrm rot="5400000">
            <a:off x="7128399" y="3201023"/>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Diagonal Corners Snipped 44">
            <a:extLst>
              <a:ext uri="{FF2B5EF4-FFF2-40B4-BE49-F238E27FC236}">
                <a16:creationId xmlns:a16="http://schemas.microsoft.com/office/drawing/2014/main" id="{26063B8C-BC25-42FB-BAB0-F921CBDEC4C1}"/>
              </a:ext>
            </a:extLst>
          </p:cNvPr>
          <p:cNvSpPr/>
          <p:nvPr/>
        </p:nvSpPr>
        <p:spPr>
          <a:xfrm rot="5400000">
            <a:off x="8194357" y="3169864"/>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EF5E7C1-371B-46FE-B5D7-4D5073B56E39}"/>
              </a:ext>
            </a:extLst>
          </p:cNvPr>
          <p:cNvSpPr txBox="1"/>
          <p:nvPr/>
        </p:nvSpPr>
        <p:spPr>
          <a:xfrm>
            <a:off x="874920" y="228601"/>
            <a:ext cx="4114791" cy="584775"/>
          </a:xfrm>
          <a:prstGeom prst="rect">
            <a:avLst/>
          </a:prstGeom>
          <a:noFill/>
        </p:spPr>
        <p:txBody>
          <a:bodyPr wrap="square" rtlCol="0">
            <a:spAutoFit/>
          </a:bodyPr>
          <a:lstStyle/>
          <a:p>
            <a:r>
              <a:rPr lang="en-US" sz="3200" b="1" dirty="0">
                <a:solidFill>
                  <a:srgbClr val="8DC74F"/>
                </a:solidFill>
              </a:rPr>
              <a:t>Distributed Database</a:t>
            </a:r>
          </a:p>
        </p:txBody>
      </p:sp>
      <p:pic>
        <p:nvPicPr>
          <p:cNvPr id="47" name="Picture 2" descr="What is Blockchain Technology? A step-by-step guide than anyone can understand">
            <a:extLst>
              <a:ext uri="{FF2B5EF4-FFF2-40B4-BE49-F238E27FC236}">
                <a16:creationId xmlns:a16="http://schemas.microsoft.com/office/drawing/2014/main" id="{CE0E0A2C-ECAA-444C-9A1B-970E0BD4A7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907387" y="813376"/>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Diagonal Corners Snipped 47">
            <a:extLst>
              <a:ext uri="{FF2B5EF4-FFF2-40B4-BE49-F238E27FC236}">
                <a16:creationId xmlns:a16="http://schemas.microsoft.com/office/drawing/2014/main" id="{6C90F41A-D5A6-485B-BAC3-7CF6AF892EE7}"/>
              </a:ext>
            </a:extLst>
          </p:cNvPr>
          <p:cNvSpPr/>
          <p:nvPr/>
        </p:nvSpPr>
        <p:spPr>
          <a:xfrm rot="7674217">
            <a:off x="3091731" y="3047053"/>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9" name="Picture 8" descr="Image result for people icon">
            <a:extLst>
              <a:ext uri="{FF2B5EF4-FFF2-40B4-BE49-F238E27FC236}">
                <a16:creationId xmlns:a16="http://schemas.microsoft.com/office/drawing/2014/main" id="{909B3434-BCA1-477E-A1A6-9B58A782E9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5388" y="3071314"/>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Diagonal Corners Snipped 49">
            <a:extLst>
              <a:ext uri="{FF2B5EF4-FFF2-40B4-BE49-F238E27FC236}">
                <a16:creationId xmlns:a16="http://schemas.microsoft.com/office/drawing/2014/main" id="{F96127DA-B3EA-4A44-875E-70DFD86446A8}"/>
              </a:ext>
            </a:extLst>
          </p:cNvPr>
          <p:cNvSpPr/>
          <p:nvPr/>
        </p:nvSpPr>
        <p:spPr>
          <a:xfrm rot="7978968">
            <a:off x="3360606" y="4088315"/>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Diagonal Corners Snipped 50">
            <a:extLst>
              <a:ext uri="{FF2B5EF4-FFF2-40B4-BE49-F238E27FC236}">
                <a16:creationId xmlns:a16="http://schemas.microsoft.com/office/drawing/2014/main" id="{A500D5B0-BAAD-49A8-801F-D78065A33683}"/>
              </a:ext>
            </a:extLst>
          </p:cNvPr>
          <p:cNvSpPr/>
          <p:nvPr/>
        </p:nvSpPr>
        <p:spPr>
          <a:xfrm rot="7162413">
            <a:off x="845888" y="4832418"/>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Diagonal Corners Snipped 51">
            <a:extLst>
              <a:ext uri="{FF2B5EF4-FFF2-40B4-BE49-F238E27FC236}">
                <a16:creationId xmlns:a16="http://schemas.microsoft.com/office/drawing/2014/main" id="{52E49869-3FA9-4E1E-82F2-B5455A834EA5}"/>
              </a:ext>
            </a:extLst>
          </p:cNvPr>
          <p:cNvSpPr/>
          <p:nvPr/>
        </p:nvSpPr>
        <p:spPr>
          <a:xfrm rot="7978968">
            <a:off x="2396298" y="4614107"/>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Diagonal Corners Snipped 52">
            <a:extLst>
              <a:ext uri="{FF2B5EF4-FFF2-40B4-BE49-F238E27FC236}">
                <a16:creationId xmlns:a16="http://schemas.microsoft.com/office/drawing/2014/main" id="{93A4382D-37FD-434D-94B3-8BC5ED75E5BF}"/>
              </a:ext>
            </a:extLst>
          </p:cNvPr>
          <p:cNvSpPr/>
          <p:nvPr/>
        </p:nvSpPr>
        <p:spPr>
          <a:xfrm rot="7978968">
            <a:off x="2362488" y="6216840"/>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Diagonal Corners Snipped 53">
            <a:extLst>
              <a:ext uri="{FF2B5EF4-FFF2-40B4-BE49-F238E27FC236}">
                <a16:creationId xmlns:a16="http://schemas.microsoft.com/office/drawing/2014/main" id="{25A29441-0542-4900-8E41-C5C543FB3352}"/>
              </a:ext>
            </a:extLst>
          </p:cNvPr>
          <p:cNvSpPr/>
          <p:nvPr/>
        </p:nvSpPr>
        <p:spPr>
          <a:xfrm rot="12573240">
            <a:off x="1740504" y="5352865"/>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5" name="Picture 8" descr="Image result for people icon">
            <a:extLst>
              <a:ext uri="{FF2B5EF4-FFF2-40B4-BE49-F238E27FC236}">
                <a16:creationId xmlns:a16="http://schemas.microsoft.com/office/drawing/2014/main" id="{E2521459-0FF4-4F1F-BE41-11C3CC1004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14" y="5434982"/>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computer server icon">
            <a:extLst>
              <a:ext uri="{FF2B5EF4-FFF2-40B4-BE49-F238E27FC236}">
                <a16:creationId xmlns:a16="http://schemas.microsoft.com/office/drawing/2014/main" id="{21B9076A-B471-44A7-B760-F602B0309E7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399343" y="178498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computer server icon">
            <a:extLst>
              <a:ext uri="{FF2B5EF4-FFF2-40B4-BE49-F238E27FC236}">
                <a16:creationId xmlns:a16="http://schemas.microsoft.com/office/drawing/2014/main" id="{BD4668B6-5154-440E-8F92-E328E319160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626902" y="87856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computer server icon">
            <a:extLst>
              <a:ext uri="{FF2B5EF4-FFF2-40B4-BE49-F238E27FC236}">
                <a16:creationId xmlns:a16="http://schemas.microsoft.com/office/drawing/2014/main" id="{C98620B6-0AA0-4F48-81E1-24B3DBCF564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697563" y="242224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Image result for computer server icon">
            <a:extLst>
              <a:ext uri="{FF2B5EF4-FFF2-40B4-BE49-F238E27FC236}">
                <a16:creationId xmlns:a16="http://schemas.microsoft.com/office/drawing/2014/main" id="{3EADC1D3-CBF1-4DF5-8BFA-8D21B740403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736796" y="1169053"/>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computer server icon">
            <a:extLst>
              <a:ext uri="{FF2B5EF4-FFF2-40B4-BE49-F238E27FC236}">
                <a16:creationId xmlns:a16="http://schemas.microsoft.com/office/drawing/2014/main" id="{4661BF76-9BFD-452A-A1A5-BE31FAA8D50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743256" y="1814421"/>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computer server icon">
            <a:extLst>
              <a:ext uri="{FF2B5EF4-FFF2-40B4-BE49-F238E27FC236}">
                <a16:creationId xmlns:a16="http://schemas.microsoft.com/office/drawing/2014/main" id="{F8F4DC04-C3ED-46A9-9ACA-8D630E20168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949196" y="102608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omputer server icon">
            <a:extLst>
              <a:ext uri="{FF2B5EF4-FFF2-40B4-BE49-F238E27FC236}">
                <a16:creationId xmlns:a16="http://schemas.microsoft.com/office/drawing/2014/main" id="{215F046C-5B28-461B-9A5C-069A997BFCA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112047" y="947496"/>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computer server icon">
            <a:extLst>
              <a:ext uri="{FF2B5EF4-FFF2-40B4-BE49-F238E27FC236}">
                <a16:creationId xmlns:a16="http://schemas.microsoft.com/office/drawing/2014/main" id="{22A6129E-4B99-47AC-9A87-3AF70677E1A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43968" y="2036215"/>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Image result for computer server icon">
            <a:extLst>
              <a:ext uri="{FF2B5EF4-FFF2-40B4-BE49-F238E27FC236}">
                <a16:creationId xmlns:a16="http://schemas.microsoft.com/office/drawing/2014/main" id="{3CEBEAD9-20B2-49E9-8F63-97B821B3C6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368171" y="2339634"/>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Diagonal Corners Snipped 65">
            <a:extLst>
              <a:ext uri="{FF2B5EF4-FFF2-40B4-BE49-F238E27FC236}">
                <a16:creationId xmlns:a16="http://schemas.microsoft.com/office/drawing/2014/main" id="{09ABCC45-1354-4273-9285-FA0B76794DB7}"/>
              </a:ext>
            </a:extLst>
          </p:cNvPr>
          <p:cNvSpPr/>
          <p:nvPr/>
        </p:nvSpPr>
        <p:spPr>
          <a:xfrm rot="5400000">
            <a:off x="688114" y="3201024"/>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Diagonal Corners Snipped 66">
            <a:extLst>
              <a:ext uri="{FF2B5EF4-FFF2-40B4-BE49-F238E27FC236}">
                <a16:creationId xmlns:a16="http://schemas.microsoft.com/office/drawing/2014/main" id="{FE91FF17-AE36-4C18-9FE4-A38E3B37B558}"/>
              </a:ext>
            </a:extLst>
          </p:cNvPr>
          <p:cNvSpPr/>
          <p:nvPr/>
        </p:nvSpPr>
        <p:spPr>
          <a:xfrm rot="5400000">
            <a:off x="1754072" y="3169865"/>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Content Placeholder 13">
            <a:extLst>
              <a:ext uri="{FF2B5EF4-FFF2-40B4-BE49-F238E27FC236}">
                <a16:creationId xmlns:a16="http://schemas.microsoft.com/office/drawing/2014/main" id="{C208E9A8-C494-4236-8A4B-04B38F85937A}"/>
              </a:ext>
            </a:extLst>
          </p:cNvPr>
          <p:cNvSpPr txBox="1">
            <a:spLocks/>
          </p:cNvSpPr>
          <p:nvPr/>
        </p:nvSpPr>
        <p:spPr>
          <a:xfrm>
            <a:off x="2133522" y="5186602"/>
            <a:ext cx="3713875" cy="25981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en-US" sz="2400" dirty="0"/>
              <a:t>Operates with assumption that the initial information received is truthful</a:t>
            </a:r>
          </a:p>
        </p:txBody>
      </p:sp>
      <p:sp>
        <p:nvSpPr>
          <p:cNvPr id="69" name="Content Placeholder 13">
            <a:extLst>
              <a:ext uri="{FF2B5EF4-FFF2-40B4-BE49-F238E27FC236}">
                <a16:creationId xmlns:a16="http://schemas.microsoft.com/office/drawing/2014/main" id="{F0AC7ADB-4372-4EEF-A806-80A59474D81F}"/>
              </a:ext>
            </a:extLst>
          </p:cNvPr>
          <p:cNvSpPr txBox="1">
            <a:spLocks/>
          </p:cNvSpPr>
          <p:nvPr/>
        </p:nvSpPr>
        <p:spPr>
          <a:xfrm>
            <a:off x="8665253" y="5150960"/>
            <a:ext cx="3626039" cy="25981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en-US" sz="2400" dirty="0"/>
              <a:t>Operates with assumption that the initial information received is </a:t>
            </a:r>
            <a:r>
              <a:rPr lang="en-US" sz="2400" b="1" i="1" u="sng" dirty="0"/>
              <a:t>NOT</a:t>
            </a:r>
            <a:r>
              <a:rPr lang="en-US" sz="2400" dirty="0"/>
              <a:t> truthful</a:t>
            </a:r>
          </a:p>
        </p:txBody>
      </p:sp>
      <p:pic>
        <p:nvPicPr>
          <p:cNvPr id="72" name="Picture 71" descr="Image result for computer server icon">
            <a:extLst>
              <a:ext uri="{FF2B5EF4-FFF2-40B4-BE49-F238E27FC236}">
                <a16:creationId xmlns:a16="http://schemas.microsoft.com/office/drawing/2014/main" id="{A6C0E7C1-69D7-435F-B408-889B46409E8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988493" y="3082095"/>
            <a:ext cx="1033588" cy="159736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mage result for computer server icon">
            <a:extLst>
              <a:ext uri="{FF2B5EF4-FFF2-40B4-BE49-F238E27FC236}">
                <a16:creationId xmlns:a16="http://schemas.microsoft.com/office/drawing/2014/main" id="{090D7C27-3AAB-4ACD-899D-C33535C2B78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285980" y="3072447"/>
            <a:ext cx="1033588" cy="159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113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400" dirty="0"/>
              <a:t>How can we operate without trusting the information?</a:t>
            </a:r>
            <a:endParaRPr sz="44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This is called the Byzantine Generals Problem</a:t>
            </a:r>
          </a:p>
          <a:p>
            <a:r>
              <a:rPr lang="en-US" sz="2800" dirty="0"/>
              <a:t>Solving the Byzantine Generals Problem gives us the ability to operate with untrusted information</a:t>
            </a:r>
          </a:p>
          <a:p>
            <a:pPr lvl="2"/>
            <a:r>
              <a:rPr lang="en-US" sz="2400" dirty="0"/>
              <a:t>Byzantine Fault Tolerance 	</a:t>
            </a:r>
          </a:p>
        </p:txBody>
      </p:sp>
    </p:spTree>
    <p:extLst>
      <p:ext uri="{BB962C8B-B14F-4D97-AF65-F5344CB8AC3E}">
        <p14:creationId xmlns:p14="http://schemas.microsoft.com/office/powerpoint/2010/main" val="15308822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Scenario</a:t>
            </a:r>
          </a:p>
          <a:p>
            <a:r>
              <a:rPr lang="en-US" sz="2800" dirty="0"/>
              <a:t>Singapore and Malaysia are at War</a:t>
            </a:r>
          </a:p>
          <a:p>
            <a:pPr lvl="1"/>
            <a:r>
              <a:rPr lang="en-US" sz="2600" dirty="0"/>
              <a:t>Malaysia don’t want to supply us water anymore</a:t>
            </a:r>
          </a:p>
          <a:p>
            <a:r>
              <a:rPr lang="en-US" sz="2400" dirty="0"/>
              <a:t>Singapore war tactic is to slowly conquer parts of Malaysia</a:t>
            </a:r>
          </a:p>
          <a:p>
            <a:pPr lvl="1"/>
            <a:r>
              <a:rPr lang="en-US" sz="2200" dirty="0"/>
              <a:t>Now they facing dilemma over one of the states</a:t>
            </a:r>
          </a:p>
        </p:txBody>
      </p:sp>
    </p:spTree>
    <p:extLst>
      <p:ext uri="{BB962C8B-B14F-4D97-AF65-F5344CB8AC3E}">
        <p14:creationId xmlns:p14="http://schemas.microsoft.com/office/powerpoint/2010/main" val="11189788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2928939" y="762000"/>
            <a:ext cx="4319587" cy="4267200"/>
          </a:xfrm>
        </p:spPr>
        <p:txBody>
          <a:bodyPr>
            <a:normAutofit/>
          </a:bodyPr>
          <a:lstStyle/>
          <a:p>
            <a:r>
              <a:rPr lang="en-US" sz="2800" dirty="0"/>
              <a:t>Eh, if we conquer KL right, we win </a:t>
            </a:r>
            <a:r>
              <a:rPr lang="en-US" sz="2800" dirty="0" err="1"/>
              <a:t>alrdy</a:t>
            </a:r>
            <a:r>
              <a:rPr lang="en-US" sz="2800" dirty="0"/>
              <a:t> </a:t>
            </a:r>
            <a:r>
              <a:rPr lang="en-US" sz="2800" dirty="0" err="1"/>
              <a:t>leh</a:t>
            </a:r>
            <a:endParaRPr lang="en-US" sz="2400" dirty="0"/>
          </a:p>
        </p:txBody>
      </p:sp>
    </p:spTree>
    <p:extLst>
      <p:ext uri="{BB962C8B-B14F-4D97-AF65-F5344CB8AC3E}">
        <p14:creationId xmlns:p14="http://schemas.microsoft.com/office/powerpoint/2010/main" val="351742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2936082" y="4824861"/>
            <a:ext cx="4319587" cy="4267200"/>
          </a:xfrm>
        </p:spPr>
        <p:txBody>
          <a:bodyPr>
            <a:normAutofit/>
          </a:bodyPr>
          <a:lstStyle/>
          <a:p>
            <a:r>
              <a:rPr lang="en-US" sz="2800" dirty="0"/>
              <a:t>Brother, not so easy la. KL is the capital, confirm got hidden weapon one</a:t>
            </a:r>
            <a:endParaRPr lang="en-US" sz="2400" dirty="0"/>
          </a:p>
        </p:txBody>
      </p:sp>
    </p:spTree>
    <p:extLst>
      <p:ext uri="{BB962C8B-B14F-4D97-AF65-F5344CB8AC3E}">
        <p14:creationId xmlns:p14="http://schemas.microsoft.com/office/powerpoint/2010/main" val="4089171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4557713" y="381000"/>
            <a:ext cx="4319587" cy="4267200"/>
          </a:xfrm>
        </p:spPr>
        <p:txBody>
          <a:bodyPr>
            <a:normAutofit/>
          </a:bodyPr>
          <a:lstStyle/>
          <a:p>
            <a:r>
              <a:rPr lang="en-US" sz="2800" dirty="0"/>
              <a:t>This one serious </a:t>
            </a:r>
            <a:r>
              <a:rPr lang="en-US" sz="2800" dirty="0" err="1"/>
              <a:t>leh</a:t>
            </a:r>
            <a:r>
              <a:rPr lang="en-US" sz="2800" dirty="0"/>
              <a:t>, we cannot half-in half-out, half-hearted effort confirm die one</a:t>
            </a:r>
            <a:endParaRPr lang="en-US" sz="2400" dirty="0"/>
          </a:p>
        </p:txBody>
      </p:sp>
    </p:spTree>
    <p:extLst>
      <p:ext uri="{BB962C8B-B14F-4D97-AF65-F5344CB8AC3E}">
        <p14:creationId xmlns:p14="http://schemas.microsoft.com/office/powerpoint/2010/main" val="1540900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4557713" y="381000"/>
            <a:ext cx="4319587" cy="4267200"/>
          </a:xfrm>
        </p:spPr>
        <p:txBody>
          <a:bodyPr>
            <a:normAutofit/>
          </a:bodyPr>
          <a:lstStyle/>
          <a:p>
            <a:r>
              <a:rPr lang="en-US" sz="2800" dirty="0"/>
              <a:t>We must decide to whether to all-in or all-out</a:t>
            </a:r>
            <a:endParaRPr lang="en-US" sz="2400" dirty="0"/>
          </a:p>
        </p:txBody>
      </p:sp>
    </p:spTree>
    <p:extLst>
      <p:ext uri="{BB962C8B-B14F-4D97-AF65-F5344CB8AC3E}">
        <p14:creationId xmlns:p14="http://schemas.microsoft.com/office/powerpoint/2010/main" val="4791931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What is a </a:t>
            </a:r>
            <a:r>
              <a:rPr lang="en-US" sz="6600" dirty="0" err="1"/>
              <a:t>DApp</a:t>
            </a:r>
            <a:r>
              <a:rPr lang="en-US" sz="6600" dirty="0"/>
              <a:t>?</a:t>
            </a:r>
            <a:endParaRPr sz="6600" dirty="0"/>
          </a:p>
        </p:txBody>
      </p:sp>
      <p:sp>
        <p:nvSpPr>
          <p:cNvPr id="14" name="Content Placeholder 13"/>
          <p:cNvSpPr>
            <a:spLocks noGrp="1"/>
          </p:cNvSpPr>
          <p:nvPr>
            <p:ph idx="1"/>
          </p:nvPr>
        </p:nvSpPr>
        <p:spPr/>
        <p:txBody>
          <a:bodyPr>
            <a:normAutofit/>
          </a:bodyPr>
          <a:lstStyle/>
          <a:p>
            <a:r>
              <a:rPr lang="en-US" sz="3600" dirty="0" err="1"/>
              <a:t>Decentralised</a:t>
            </a:r>
            <a:r>
              <a:rPr lang="en-US" sz="3600" dirty="0"/>
              <a:t> Application</a:t>
            </a:r>
          </a:p>
          <a:p>
            <a:r>
              <a:rPr lang="en-US" sz="3600" dirty="0"/>
              <a:t>Not very different from a normal web application</a:t>
            </a:r>
          </a:p>
        </p:txBody>
      </p:sp>
    </p:spTree>
    <p:extLst>
      <p:ext uri="{BB962C8B-B14F-4D97-AF65-F5344CB8AC3E}">
        <p14:creationId xmlns:p14="http://schemas.microsoft.com/office/powerpoint/2010/main" val="3806410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5257800" y="4876800"/>
            <a:ext cx="4319587" cy="4267200"/>
          </a:xfrm>
        </p:spPr>
        <p:txBody>
          <a:bodyPr>
            <a:normAutofit/>
          </a:bodyPr>
          <a:lstStyle/>
          <a:p>
            <a:r>
              <a:rPr lang="en-US" sz="2800" dirty="0"/>
              <a:t>That’s what she said</a:t>
            </a:r>
            <a:endParaRPr lang="en-US" sz="2400" dirty="0"/>
          </a:p>
        </p:txBody>
      </p:sp>
    </p:spTree>
    <p:extLst>
      <p:ext uri="{BB962C8B-B14F-4D97-AF65-F5344CB8AC3E}">
        <p14:creationId xmlns:p14="http://schemas.microsoft.com/office/powerpoint/2010/main" val="1738914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The important thing is that consensus must be achieved.</a:t>
            </a:r>
          </a:p>
          <a:p>
            <a:r>
              <a:rPr lang="en-US" sz="2800" dirty="0"/>
              <a:t>Once the consensus is achieved, the Generals can lead their squad to attack or retreat.</a:t>
            </a:r>
            <a:endParaRPr lang="en-US" sz="2200" dirty="0"/>
          </a:p>
        </p:txBody>
      </p:sp>
    </p:spTree>
    <p:extLst>
      <p:ext uri="{BB962C8B-B14F-4D97-AF65-F5344CB8AC3E}">
        <p14:creationId xmlns:p14="http://schemas.microsoft.com/office/powerpoint/2010/main" val="9636192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9B6479E4-0EA7-426E-9B00-A586335604AC}"/>
              </a:ext>
            </a:extLst>
          </p:cNvPr>
          <p:cNvSpPr>
            <a:spLocks noGrp="1"/>
          </p:cNvSpPr>
          <p:nvPr>
            <p:ph type="title"/>
          </p:nvPr>
        </p:nvSpPr>
        <p:spPr>
          <a:xfrm>
            <a:off x="327276" y="1164418"/>
            <a:ext cx="10909434" cy="2831102"/>
          </a:xfrm>
        </p:spPr>
        <p:txBody>
          <a:bodyPr>
            <a:normAutofit/>
          </a:bodyPr>
          <a:lstStyle/>
          <a:p>
            <a:r>
              <a:rPr lang="en-US" sz="7200" dirty="0">
                <a:solidFill>
                  <a:srgbClr val="8DC74F"/>
                </a:solidFill>
              </a:rPr>
              <a:t>BUT WHAT IF?</a:t>
            </a:r>
            <a:endParaRPr sz="7200" dirty="0">
              <a:solidFill>
                <a:srgbClr val="8DC74F"/>
              </a:solidFill>
            </a:endParaRPr>
          </a:p>
        </p:txBody>
      </p:sp>
      <p:sp>
        <p:nvSpPr>
          <p:cNvPr id="7" name="Title 12">
            <a:extLst>
              <a:ext uri="{FF2B5EF4-FFF2-40B4-BE49-F238E27FC236}">
                <a16:creationId xmlns:a16="http://schemas.microsoft.com/office/drawing/2014/main" id="{2CFE708F-879A-4052-9485-3D9C213D923F}"/>
              </a:ext>
            </a:extLst>
          </p:cNvPr>
          <p:cNvSpPr txBox="1">
            <a:spLocks/>
          </p:cNvSpPr>
          <p:nvPr/>
        </p:nvSpPr>
        <p:spPr>
          <a:xfrm>
            <a:off x="327276" y="1676400"/>
            <a:ext cx="10909434" cy="28311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2800" dirty="0">
                <a:solidFill>
                  <a:srgbClr val="8DC74F"/>
                </a:solidFill>
              </a:rPr>
              <a:t>There was a traitor?</a:t>
            </a:r>
          </a:p>
        </p:txBody>
      </p:sp>
      <p:pic>
        <p:nvPicPr>
          <p:cNvPr id="8" name="Picture 2" descr="Image result for saf general">
            <a:extLst>
              <a:ext uri="{FF2B5EF4-FFF2-40B4-BE49-F238E27FC236}">
                <a16:creationId xmlns:a16="http://schemas.microsoft.com/office/drawing/2014/main" id="{6089E886-C67C-4A5F-AE2F-5BA49AFA87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4200525" y="1377950"/>
            <a:ext cx="7991475" cy="532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936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2CFE708F-879A-4052-9485-3D9C213D923F}"/>
              </a:ext>
            </a:extLst>
          </p:cNvPr>
          <p:cNvSpPr txBox="1">
            <a:spLocks/>
          </p:cNvSpPr>
          <p:nvPr/>
        </p:nvSpPr>
        <p:spPr>
          <a:xfrm>
            <a:off x="76200" y="0"/>
            <a:ext cx="8229600" cy="3352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2800" dirty="0">
                <a:solidFill>
                  <a:srgbClr val="8DC74F"/>
                </a:solidFill>
              </a:rPr>
              <a:t>If I tell Perry and </a:t>
            </a:r>
            <a:r>
              <a:rPr lang="en-US" sz="2800" dirty="0" err="1">
                <a:solidFill>
                  <a:srgbClr val="8DC74F"/>
                </a:solidFill>
              </a:rPr>
              <a:t>Siow</a:t>
            </a:r>
            <a:r>
              <a:rPr lang="en-US" sz="2800" dirty="0">
                <a:solidFill>
                  <a:srgbClr val="8DC74F"/>
                </a:solidFill>
              </a:rPr>
              <a:t> Huang to attack, then tell Ishak to retreat, </a:t>
            </a:r>
            <a:r>
              <a:rPr lang="en-US" sz="2800" dirty="0" err="1">
                <a:solidFill>
                  <a:srgbClr val="8DC74F"/>
                </a:solidFill>
              </a:rPr>
              <a:t>huat</a:t>
            </a:r>
            <a:r>
              <a:rPr lang="en-US" sz="2800" dirty="0">
                <a:solidFill>
                  <a:srgbClr val="8DC74F"/>
                </a:solidFill>
              </a:rPr>
              <a:t> </a:t>
            </a:r>
            <a:r>
              <a:rPr lang="en-US" sz="2800" dirty="0" err="1">
                <a:solidFill>
                  <a:srgbClr val="8DC74F"/>
                </a:solidFill>
              </a:rPr>
              <a:t>liao</a:t>
            </a:r>
            <a:r>
              <a:rPr lang="en-US" sz="2800" dirty="0">
                <a:solidFill>
                  <a:srgbClr val="8DC74F"/>
                </a:solidFill>
              </a:rPr>
              <a:t> GG SG lose most of their army  </a:t>
            </a:r>
          </a:p>
        </p:txBody>
      </p:sp>
      <p:pic>
        <p:nvPicPr>
          <p:cNvPr id="8" name="Picture 2" descr="Image result for saf general">
            <a:extLst>
              <a:ext uri="{FF2B5EF4-FFF2-40B4-BE49-F238E27FC236}">
                <a16:creationId xmlns:a16="http://schemas.microsoft.com/office/drawing/2014/main" id="{6089E886-C67C-4A5F-AE2F-5BA49AFA87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4200525" y="1331695"/>
            <a:ext cx="7991475" cy="5327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saf general">
            <a:extLst>
              <a:ext uri="{FF2B5EF4-FFF2-40B4-BE49-F238E27FC236}">
                <a16:creationId xmlns:a16="http://schemas.microsoft.com/office/drawing/2014/main" id="{9B1D927C-2B22-48A2-B8BD-CE54AC39461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2049074" y="3352800"/>
            <a:ext cx="1043902" cy="9616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af general">
            <a:extLst>
              <a:ext uri="{FF2B5EF4-FFF2-40B4-BE49-F238E27FC236}">
                <a16:creationId xmlns:a16="http://schemas.microsoft.com/office/drawing/2014/main" id="{707CDDC2-0492-4C3D-8349-C295989EFBB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2133600" y="990600"/>
            <a:ext cx="874850" cy="1093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saf general">
            <a:extLst>
              <a:ext uri="{FF2B5EF4-FFF2-40B4-BE49-F238E27FC236}">
                <a16:creationId xmlns:a16="http://schemas.microsoft.com/office/drawing/2014/main" id="{70EDFF97-A5A3-4E9E-BDD5-BB2BFF7A9EF8}"/>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3986704" y="793345"/>
            <a:ext cx="1929692" cy="148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810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2CFE708F-879A-4052-9485-3D9C213D923F}"/>
              </a:ext>
            </a:extLst>
          </p:cNvPr>
          <p:cNvSpPr txBox="1">
            <a:spLocks/>
          </p:cNvSpPr>
          <p:nvPr/>
        </p:nvSpPr>
        <p:spPr>
          <a:xfrm>
            <a:off x="76200" y="0"/>
            <a:ext cx="8229600" cy="3352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2800" dirty="0">
                <a:solidFill>
                  <a:srgbClr val="8DC74F"/>
                </a:solidFill>
              </a:rPr>
              <a:t>I can join Malaysia then </a:t>
            </a:r>
            <a:r>
              <a:rPr lang="en-US" sz="2800" dirty="0" err="1">
                <a:solidFill>
                  <a:srgbClr val="8DC74F"/>
                </a:solidFill>
              </a:rPr>
              <a:t>ez</a:t>
            </a:r>
            <a:r>
              <a:rPr lang="en-US" sz="2800" dirty="0">
                <a:solidFill>
                  <a:srgbClr val="8DC74F"/>
                </a:solidFill>
              </a:rPr>
              <a:t> game win SG</a:t>
            </a:r>
            <a:br>
              <a:rPr lang="en-US" sz="2800" dirty="0">
                <a:solidFill>
                  <a:srgbClr val="8DC74F"/>
                </a:solidFill>
              </a:rPr>
            </a:br>
            <a:r>
              <a:rPr lang="en-US" sz="2800" dirty="0" err="1">
                <a:solidFill>
                  <a:srgbClr val="8DC74F"/>
                </a:solidFill>
              </a:rPr>
              <a:t>SG</a:t>
            </a:r>
            <a:r>
              <a:rPr lang="en-US" sz="2800" dirty="0">
                <a:solidFill>
                  <a:srgbClr val="8DC74F"/>
                </a:solidFill>
              </a:rPr>
              <a:t> will then come back to Malaysia</a:t>
            </a:r>
          </a:p>
        </p:txBody>
      </p:sp>
      <p:pic>
        <p:nvPicPr>
          <p:cNvPr id="8" name="Picture 2" descr="Image result for saf general">
            <a:extLst>
              <a:ext uri="{FF2B5EF4-FFF2-40B4-BE49-F238E27FC236}">
                <a16:creationId xmlns:a16="http://schemas.microsoft.com/office/drawing/2014/main" id="{6089E886-C67C-4A5F-AE2F-5BA49AFA87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4200525" y="1331695"/>
            <a:ext cx="7991475" cy="532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006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4CB74ED0-33F4-40E2-840C-27D7514D5B97}"/>
              </a:ext>
            </a:extLst>
          </p:cNvPr>
          <p:cNvSpPr>
            <a:spLocks noGrp="1"/>
          </p:cNvSpPr>
          <p:nvPr>
            <p:ph idx="1"/>
          </p:nvPr>
        </p:nvSpPr>
        <p:spPr>
          <a:xfrm>
            <a:off x="9351983" y="3457575"/>
            <a:ext cx="1981950" cy="4267200"/>
          </a:xfrm>
        </p:spPr>
        <p:txBody>
          <a:bodyPr>
            <a:normAutofit/>
          </a:bodyPr>
          <a:lstStyle/>
          <a:p>
            <a:pPr marL="0" indent="0">
              <a:buNone/>
            </a:pPr>
            <a:r>
              <a:rPr lang="en-US" sz="2800" dirty="0"/>
              <a:t>Go attack</a:t>
            </a:r>
            <a:endParaRPr lang="en-US" sz="2400" dirty="0"/>
          </a:p>
        </p:txBody>
      </p:sp>
      <p:cxnSp>
        <p:nvCxnSpPr>
          <p:cNvPr id="8" name="Straight Arrow Connector 7">
            <a:extLst>
              <a:ext uri="{FF2B5EF4-FFF2-40B4-BE49-F238E27FC236}">
                <a16:creationId xmlns:a16="http://schemas.microsoft.com/office/drawing/2014/main" id="{E02186A4-3FEB-4EC7-8E9E-8FE816D851C5}"/>
              </a:ext>
            </a:extLst>
          </p:cNvPr>
          <p:cNvCxnSpPr>
            <a:cxnSpLocks/>
          </p:cNvCxnSpPr>
          <p:nvPr/>
        </p:nvCxnSpPr>
        <p:spPr>
          <a:xfrm flipV="1">
            <a:off x="9263061" y="2895600"/>
            <a:ext cx="0" cy="14781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B15C05-98CC-4C42-A1AB-E3D5525E80A2}"/>
              </a:ext>
            </a:extLst>
          </p:cNvPr>
          <p:cNvCxnSpPr>
            <a:cxnSpLocks/>
          </p:cNvCxnSpPr>
          <p:nvPr/>
        </p:nvCxnSpPr>
        <p:spPr>
          <a:xfrm flipH="1" flipV="1">
            <a:off x="3632158" y="2895600"/>
            <a:ext cx="5054642" cy="222680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13">
            <a:extLst>
              <a:ext uri="{FF2B5EF4-FFF2-40B4-BE49-F238E27FC236}">
                <a16:creationId xmlns:a16="http://schemas.microsoft.com/office/drawing/2014/main" id="{D6DA7999-E13F-4F55-AC0E-64E613642D8C}"/>
              </a:ext>
            </a:extLst>
          </p:cNvPr>
          <p:cNvSpPr txBox="1">
            <a:spLocks/>
          </p:cNvSpPr>
          <p:nvPr/>
        </p:nvSpPr>
        <p:spPr>
          <a:xfrm>
            <a:off x="5337604" y="3192462"/>
            <a:ext cx="198195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t>Go attack</a:t>
            </a:r>
            <a:endParaRPr lang="en-US" sz="2400" dirty="0"/>
          </a:p>
        </p:txBody>
      </p:sp>
      <p:cxnSp>
        <p:nvCxnSpPr>
          <p:cNvPr id="13" name="Straight Arrow Connector 12">
            <a:extLst>
              <a:ext uri="{FF2B5EF4-FFF2-40B4-BE49-F238E27FC236}">
                <a16:creationId xmlns:a16="http://schemas.microsoft.com/office/drawing/2014/main" id="{3D29EFF1-D1E3-4F7D-81C9-0E6DB9DD32AA}"/>
              </a:ext>
            </a:extLst>
          </p:cNvPr>
          <p:cNvCxnSpPr>
            <a:cxnSpLocks/>
          </p:cNvCxnSpPr>
          <p:nvPr/>
        </p:nvCxnSpPr>
        <p:spPr>
          <a:xfrm flipH="1" flipV="1">
            <a:off x="3632158" y="6205537"/>
            <a:ext cx="4062414" cy="210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13">
            <a:extLst>
              <a:ext uri="{FF2B5EF4-FFF2-40B4-BE49-F238E27FC236}">
                <a16:creationId xmlns:a16="http://schemas.microsoft.com/office/drawing/2014/main" id="{22D30C34-5C8D-437D-A775-8A18764FA19D}"/>
              </a:ext>
            </a:extLst>
          </p:cNvPr>
          <p:cNvSpPr txBox="1">
            <a:spLocks/>
          </p:cNvSpPr>
          <p:nvPr/>
        </p:nvSpPr>
        <p:spPr>
          <a:xfrm>
            <a:off x="4143396" y="5622924"/>
            <a:ext cx="3448016"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t>Mai la don’t </a:t>
            </a:r>
            <a:r>
              <a:rPr lang="en-US" sz="2800" dirty="0" err="1"/>
              <a:t>geh</a:t>
            </a:r>
            <a:r>
              <a:rPr lang="en-US" sz="2800" dirty="0"/>
              <a:t> </a:t>
            </a:r>
            <a:r>
              <a:rPr lang="en-US" sz="2800" dirty="0" err="1"/>
              <a:t>siao</a:t>
            </a:r>
            <a:endParaRPr lang="en-US" sz="2400" dirty="0"/>
          </a:p>
        </p:txBody>
      </p:sp>
      <p:sp>
        <p:nvSpPr>
          <p:cNvPr id="17" name="Content Placeholder 13">
            <a:extLst>
              <a:ext uri="{FF2B5EF4-FFF2-40B4-BE49-F238E27FC236}">
                <a16:creationId xmlns:a16="http://schemas.microsoft.com/office/drawing/2014/main" id="{46B34E7F-BFD2-407A-825A-D55BC9DD68A4}"/>
              </a:ext>
            </a:extLst>
          </p:cNvPr>
          <p:cNvSpPr txBox="1">
            <a:spLocks/>
          </p:cNvSpPr>
          <p:nvPr/>
        </p:nvSpPr>
        <p:spPr>
          <a:xfrm>
            <a:off x="304425" y="360138"/>
            <a:ext cx="198195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a:t>
            </a:r>
            <a:endParaRPr lang="en-US" sz="2400" dirty="0">
              <a:solidFill>
                <a:srgbClr val="8DC74F"/>
              </a:solidFill>
            </a:endParaRPr>
          </a:p>
        </p:txBody>
      </p:sp>
      <p:sp>
        <p:nvSpPr>
          <p:cNvPr id="18" name="Content Placeholder 13">
            <a:extLst>
              <a:ext uri="{FF2B5EF4-FFF2-40B4-BE49-F238E27FC236}">
                <a16:creationId xmlns:a16="http://schemas.microsoft.com/office/drawing/2014/main" id="{B34262FE-D457-4199-9C8C-E3170544E4A2}"/>
              </a:ext>
            </a:extLst>
          </p:cNvPr>
          <p:cNvSpPr txBox="1">
            <a:spLocks/>
          </p:cNvSpPr>
          <p:nvPr/>
        </p:nvSpPr>
        <p:spPr>
          <a:xfrm>
            <a:off x="424679" y="4900388"/>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No</a:t>
            </a:r>
            <a:endParaRPr lang="en-US" sz="2400" dirty="0">
              <a:solidFill>
                <a:srgbClr val="8DC74F"/>
              </a:solidFill>
            </a:endParaRPr>
          </a:p>
        </p:txBody>
      </p:sp>
      <p:sp>
        <p:nvSpPr>
          <p:cNvPr id="19" name="Content Placeholder 13">
            <a:extLst>
              <a:ext uri="{FF2B5EF4-FFF2-40B4-BE49-F238E27FC236}">
                <a16:creationId xmlns:a16="http://schemas.microsoft.com/office/drawing/2014/main" id="{55068231-E705-4FEF-9388-7B428BE50B38}"/>
              </a:ext>
            </a:extLst>
          </p:cNvPr>
          <p:cNvSpPr txBox="1">
            <a:spLocks/>
          </p:cNvSpPr>
          <p:nvPr/>
        </p:nvSpPr>
        <p:spPr>
          <a:xfrm>
            <a:off x="9874229" y="360932"/>
            <a:ext cx="198195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a:t>
            </a:r>
            <a:endParaRPr lang="en-US" sz="2400" dirty="0">
              <a:solidFill>
                <a:srgbClr val="8DC74F"/>
              </a:solidFill>
            </a:endParaRPr>
          </a:p>
        </p:txBody>
      </p:sp>
    </p:spTree>
    <p:extLst>
      <p:ext uri="{BB962C8B-B14F-4D97-AF65-F5344CB8AC3E}">
        <p14:creationId xmlns:p14="http://schemas.microsoft.com/office/powerpoint/2010/main" val="17735289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The solution is that non-traitors must have a majority agreement on their strategy</a:t>
            </a:r>
          </a:p>
          <a:p>
            <a:pPr lvl="1"/>
            <a:r>
              <a:rPr lang="en-US" sz="2600" dirty="0"/>
              <a:t>Assumption: There are more non-traitors than traitors</a:t>
            </a:r>
          </a:p>
          <a:p>
            <a:r>
              <a:rPr lang="en-US" sz="2800" dirty="0"/>
              <a:t>The only way to achieve that is to check with every other General on their decision, rather than relying on 1 General</a:t>
            </a:r>
            <a:endParaRPr lang="en-US" sz="2200" dirty="0"/>
          </a:p>
        </p:txBody>
      </p:sp>
    </p:spTree>
    <p:extLst>
      <p:ext uri="{BB962C8B-B14F-4D97-AF65-F5344CB8AC3E}">
        <p14:creationId xmlns:p14="http://schemas.microsoft.com/office/powerpoint/2010/main" val="12484450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3">
            <a:extLst>
              <a:ext uri="{FF2B5EF4-FFF2-40B4-BE49-F238E27FC236}">
                <a16:creationId xmlns:a16="http://schemas.microsoft.com/office/drawing/2014/main" id="{46B34E7F-BFD2-407A-825A-D55BC9DD68A4}"/>
              </a:ext>
            </a:extLst>
          </p:cNvPr>
          <p:cNvSpPr txBox="1">
            <a:spLocks/>
          </p:cNvSpPr>
          <p:nvPr/>
        </p:nvSpPr>
        <p:spPr>
          <a:xfrm>
            <a:off x="304425" y="360138"/>
            <a:ext cx="198195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a:t>
            </a:r>
            <a:endParaRPr lang="en-US" sz="2400" dirty="0">
              <a:solidFill>
                <a:srgbClr val="8DC74F"/>
              </a:solidFill>
            </a:endParaRPr>
          </a:p>
        </p:txBody>
      </p:sp>
      <p:sp>
        <p:nvSpPr>
          <p:cNvPr id="18" name="Content Placeholder 13">
            <a:extLst>
              <a:ext uri="{FF2B5EF4-FFF2-40B4-BE49-F238E27FC236}">
                <a16:creationId xmlns:a16="http://schemas.microsoft.com/office/drawing/2014/main" id="{B34262FE-D457-4199-9C8C-E3170544E4A2}"/>
              </a:ext>
            </a:extLst>
          </p:cNvPr>
          <p:cNvSpPr txBox="1">
            <a:spLocks/>
          </p:cNvSpPr>
          <p:nvPr/>
        </p:nvSpPr>
        <p:spPr>
          <a:xfrm>
            <a:off x="424679" y="4900388"/>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No</a:t>
            </a:r>
            <a:endParaRPr lang="en-US" sz="2400" dirty="0">
              <a:solidFill>
                <a:srgbClr val="8DC74F"/>
              </a:solidFill>
            </a:endParaRPr>
          </a:p>
        </p:txBody>
      </p:sp>
      <p:sp>
        <p:nvSpPr>
          <p:cNvPr id="19" name="Content Placeholder 13">
            <a:extLst>
              <a:ext uri="{FF2B5EF4-FFF2-40B4-BE49-F238E27FC236}">
                <a16:creationId xmlns:a16="http://schemas.microsoft.com/office/drawing/2014/main" id="{55068231-E705-4FEF-9388-7B428BE50B38}"/>
              </a:ext>
            </a:extLst>
          </p:cNvPr>
          <p:cNvSpPr txBox="1">
            <a:spLocks/>
          </p:cNvSpPr>
          <p:nvPr/>
        </p:nvSpPr>
        <p:spPr>
          <a:xfrm>
            <a:off x="9874229" y="360932"/>
            <a:ext cx="198195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a:t>
            </a:r>
            <a:endParaRPr lang="en-US" sz="2400" dirty="0">
              <a:solidFill>
                <a:srgbClr val="8DC74F"/>
              </a:solidFill>
            </a:endParaRPr>
          </a:p>
        </p:txBody>
      </p:sp>
      <p:cxnSp>
        <p:nvCxnSpPr>
          <p:cNvPr id="37" name="Straight Arrow Connector 36">
            <a:extLst>
              <a:ext uri="{FF2B5EF4-FFF2-40B4-BE49-F238E27FC236}">
                <a16:creationId xmlns:a16="http://schemas.microsoft.com/office/drawing/2014/main" id="{6C674DF0-5D80-4A9D-A2B2-63774E83BE2A}"/>
              </a:ext>
            </a:extLst>
          </p:cNvPr>
          <p:cNvCxnSpPr>
            <a:cxnSpLocks/>
          </p:cNvCxnSpPr>
          <p:nvPr/>
        </p:nvCxnSpPr>
        <p:spPr>
          <a:xfrm>
            <a:off x="3632158" y="2910444"/>
            <a:ext cx="4521242" cy="23473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7F5EF7-E550-4F08-B5D6-FD1D965C21E5}"/>
              </a:ext>
            </a:extLst>
          </p:cNvPr>
          <p:cNvCxnSpPr>
            <a:cxnSpLocks/>
          </p:cNvCxnSpPr>
          <p:nvPr/>
        </p:nvCxnSpPr>
        <p:spPr>
          <a:xfrm flipV="1">
            <a:off x="3230885" y="2590800"/>
            <a:ext cx="4693915" cy="292297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B2DE9F-B916-4833-AC80-5FC011D5ED96}"/>
              </a:ext>
            </a:extLst>
          </p:cNvPr>
          <p:cNvCxnSpPr>
            <a:cxnSpLocks/>
          </p:cNvCxnSpPr>
          <p:nvPr/>
        </p:nvCxnSpPr>
        <p:spPr>
          <a:xfrm>
            <a:off x="3471524" y="1365707"/>
            <a:ext cx="45294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476FDBA-C127-49AA-A610-5B36E87BF1E3}"/>
              </a:ext>
            </a:extLst>
          </p:cNvPr>
          <p:cNvCxnSpPr>
            <a:cxnSpLocks/>
          </p:cNvCxnSpPr>
          <p:nvPr/>
        </p:nvCxnSpPr>
        <p:spPr>
          <a:xfrm flipV="1">
            <a:off x="3726487" y="6415643"/>
            <a:ext cx="35887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93A419-CDE2-43F7-9450-33144A76A1A3}"/>
              </a:ext>
            </a:extLst>
          </p:cNvPr>
          <p:cNvCxnSpPr>
            <a:cxnSpLocks/>
          </p:cNvCxnSpPr>
          <p:nvPr/>
        </p:nvCxnSpPr>
        <p:spPr>
          <a:xfrm>
            <a:off x="8682033" y="3060978"/>
            <a:ext cx="33339" cy="12805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07784D-EAED-4D79-B04A-DE2E241E648F}"/>
              </a:ext>
            </a:extLst>
          </p:cNvPr>
          <p:cNvCxnSpPr>
            <a:cxnSpLocks/>
            <a:endCxn id="6148" idx="0"/>
          </p:cNvCxnSpPr>
          <p:nvPr/>
        </p:nvCxnSpPr>
        <p:spPr>
          <a:xfrm>
            <a:off x="2463779" y="2926834"/>
            <a:ext cx="0" cy="145647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13">
            <a:extLst>
              <a:ext uri="{FF2B5EF4-FFF2-40B4-BE49-F238E27FC236}">
                <a16:creationId xmlns:a16="http://schemas.microsoft.com/office/drawing/2014/main" id="{4D38689C-8CB5-4666-82DD-99EE692481F3}"/>
              </a:ext>
            </a:extLst>
          </p:cNvPr>
          <p:cNvSpPr txBox="1">
            <a:spLocks/>
          </p:cNvSpPr>
          <p:nvPr/>
        </p:nvSpPr>
        <p:spPr>
          <a:xfrm>
            <a:off x="4825260" y="793234"/>
            <a:ext cx="2566139" cy="48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Yes-Yes</a:t>
            </a:r>
            <a:endParaRPr lang="en-US" sz="2400" dirty="0">
              <a:solidFill>
                <a:srgbClr val="8DC74F"/>
              </a:solidFill>
            </a:endParaRPr>
          </a:p>
        </p:txBody>
      </p:sp>
      <p:sp>
        <p:nvSpPr>
          <p:cNvPr id="51" name="Content Placeholder 13">
            <a:extLst>
              <a:ext uri="{FF2B5EF4-FFF2-40B4-BE49-F238E27FC236}">
                <a16:creationId xmlns:a16="http://schemas.microsoft.com/office/drawing/2014/main" id="{F8BDB0F5-C6F3-4AAB-9833-2A185EC93B50}"/>
              </a:ext>
            </a:extLst>
          </p:cNvPr>
          <p:cNvSpPr txBox="1">
            <a:spLocks/>
          </p:cNvSpPr>
          <p:nvPr/>
        </p:nvSpPr>
        <p:spPr>
          <a:xfrm rot="16200000">
            <a:off x="1823337" y="3532075"/>
            <a:ext cx="2566139" cy="48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Yes-No</a:t>
            </a:r>
            <a:endParaRPr lang="en-US" sz="2400" dirty="0">
              <a:solidFill>
                <a:srgbClr val="8DC74F"/>
              </a:solidFill>
            </a:endParaRPr>
          </a:p>
        </p:txBody>
      </p:sp>
      <p:sp>
        <p:nvSpPr>
          <p:cNvPr id="52" name="Content Placeholder 13">
            <a:extLst>
              <a:ext uri="{FF2B5EF4-FFF2-40B4-BE49-F238E27FC236}">
                <a16:creationId xmlns:a16="http://schemas.microsoft.com/office/drawing/2014/main" id="{49342EEA-7E3C-4949-A7F9-47DEDCA0214D}"/>
              </a:ext>
            </a:extLst>
          </p:cNvPr>
          <p:cNvSpPr txBox="1">
            <a:spLocks/>
          </p:cNvSpPr>
          <p:nvPr/>
        </p:nvSpPr>
        <p:spPr>
          <a:xfrm rot="19628051">
            <a:off x="5352950" y="2761979"/>
            <a:ext cx="2566139" cy="48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Voted Yes-No</a:t>
            </a:r>
            <a:endParaRPr lang="en-US" sz="2400" dirty="0">
              <a:solidFill>
                <a:srgbClr val="8DC74F"/>
              </a:solidFill>
            </a:endParaRPr>
          </a:p>
        </p:txBody>
      </p:sp>
      <p:sp>
        <p:nvSpPr>
          <p:cNvPr id="54" name="Content Placeholder 13">
            <a:extLst>
              <a:ext uri="{FF2B5EF4-FFF2-40B4-BE49-F238E27FC236}">
                <a16:creationId xmlns:a16="http://schemas.microsoft.com/office/drawing/2014/main" id="{44261ACD-0412-4990-BDFF-52E2E1F923AD}"/>
              </a:ext>
            </a:extLst>
          </p:cNvPr>
          <p:cNvSpPr>
            <a:spLocks noGrp="1"/>
          </p:cNvSpPr>
          <p:nvPr>
            <p:ph idx="1"/>
          </p:nvPr>
        </p:nvSpPr>
        <p:spPr>
          <a:xfrm>
            <a:off x="8749056" y="3211512"/>
            <a:ext cx="3490945" cy="4267200"/>
          </a:xfrm>
        </p:spPr>
        <p:txBody>
          <a:bodyPr>
            <a:normAutofit/>
          </a:bodyPr>
          <a:lstStyle/>
          <a:p>
            <a:r>
              <a:rPr lang="en-US" sz="2800" dirty="0"/>
              <a:t>They all know each other’s votes le, can’t bluff them le</a:t>
            </a:r>
            <a:endParaRPr lang="en-US" sz="2400" dirty="0"/>
          </a:p>
        </p:txBody>
      </p:sp>
    </p:spTree>
    <p:extLst>
      <p:ext uri="{BB962C8B-B14F-4D97-AF65-F5344CB8AC3E}">
        <p14:creationId xmlns:p14="http://schemas.microsoft.com/office/powerpoint/2010/main" val="998075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lockchain Technology? A step-by-step guide than anyone can understand">
            <a:extLst>
              <a:ext uri="{FF2B5EF4-FFF2-40B4-BE49-F238E27FC236}">
                <a16:creationId xmlns:a16="http://schemas.microsoft.com/office/drawing/2014/main" id="{7031E452-D062-4E86-900C-CB556DB21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725" t="10957" r="4973" b="51302"/>
          <a:stretch/>
        </p:blipFill>
        <p:spPr bwMode="auto">
          <a:xfrm>
            <a:off x="6498622" y="847367"/>
            <a:ext cx="4996708" cy="5163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omputer server icon">
            <a:extLst>
              <a:ext uri="{FF2B5EF4-FFF2-40B4-BE49-F238E27FC236}">
                <a16:creationId xmlns:a16="http://schemas.microsoft.com/office/drawing/2014/main" id="{6BDDB594-CBFC-49A9-B15B-14EB6E33B6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684365" y="2216059"/>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ople icon">
            <a:extLst>
              <a:ext uri="{FF2B5EF4-FFF2-40B4-BE49-F238E27FC236}">
                <a16:creationId xmlns:a16="http://schemas.microsoft.com/office/drawing/2014/main" id="{6F3E6F48-0F6B-4902-8678-48F1815661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67913" y="3492197"/>
            <a:ext cx="1406517" cy="140651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13051E26-B9F8-4138-ACAA-64F77098A738}"/>
              </a:ext>
            </a:extLst>
          </p:cNvPr>
          <p:cNvCxnSpPr>
            <a:cxnSpLocks/>
          </p:cNvCxnSpPr>
          <p:nvPr/>
        </p:nvCxnSpPr>
        <p:spPr>
          <a:xfrm>
            <a:off x="5791200" y="-1684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5F04DC-2BA4-4897-8465-82C58B5A16A5}"/>
              </a:ext>
            </a:extLst>
          </p:cNvPr>
          <p:cNvSpPr txBox="1"/>
          <p:nvPr/>
        </p:nvSpPr>
        <p:spPr>
          <a:xfrm>
            <a:off x="1954678" y="0"/>
            <a:ext cx="1490808" cy="584775"/>
          </a:xfrm>
          <a:prstGeom prst="rect">
            <a:avLst/>
          </a:prstGeom>
          <a:noFill/>
        </p:spPr>
        <p:txBody>
          <a:bodyPr wrap="square" rtlCol="0">
            <a:spAutoFit/>
          </a:bodyPr>
          <a:lstStyle/>
          <a:p>
            <a:r>
              <a:rPr lang="en-US" sz="3200" b="1" dirty="0">
                <a:solidFill>
                  <a:srgbClr val="8DC74F"/>
                </a:solidFill>
              </a:rPr>
              <a:t>Before</a:t>
            </a:r>
          </a:p>
        </p:txBody>
      </p:sp>
      <p:pic>
        <p:nvPicPr>
          <p:cNvPr id="17" name="Picture 2" descr="What is Blockchain Technology? A step-by-step guide than anyone can understand">
            <a:extLst>
              <a:ext uri="{FF2B5EF4-FFF2-40B4-BE49-F238E27FC236}">
                <a16:creationId xmlns:a16="http://schemas.microsoft.com/office/drawing/2014/main" id="{D6654BBC-5159-44DB-8739-0CA7388573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870673" y="584775"/>
            <a:ext cx="3886200" cy="62138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Diagonal Corners Snipped 17">
            <a:extLst>
              <a:ext uri="{FF2B5EF4-FFF2-40B4-BE49-F238E27FC236}">
                <a16:creationId xmlns:a16="http://schemas.microsoft.com/office/drawing/2014/main" id="{B1F5F464-1304-4864-A826-DAE04A3CCF41}"/>
              </a:ext>
            </a:extLst>
          </p:cNvPr>
          <p:cNvSpPr/>
          <p:nvPr/>
        </p:nvSpPr>
        <p:spPr>
          <a:xfrm rot="7674217">
            <a:off x="3055017" y="2818452"/>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9" name="Picture 8" descr="Image result for people icon">
            <a:extLst>
              <a:ext uri="{FF2B5EF4-FFF2-40B4-BE49-F238E27FC236}">
                <a16:creationId xmlns:a16="http://schemas.microsoft.com/office/drawing/2014/main" id="{D4A7C79A-F15E-4676-82DC-E05B3005F1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8674" y="2842713"/>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Diagonal Corners Snipped 19">
            <a:extLst>
              <a:ext uri="{FF2B5EF4-FFF2-40B4-BE49-F238E27FC236}">
                <a16:creationId xmlns:a16="http://schemas.microsoft.com/office/drawing/2014/main" id="{D456B243-D8CA-4FAA-85DF-B803B6D927AA}"/>
              </a:ext>
            </a:extLst>
          </p:cNvPr>
          <p:cNvSpPr/>
          <p:nvPr/>
        </p:nvSpPr>
        <p:spPr>
          <a:xfrm rot="7978968">
            <a:off x="3323892" y="3859714"/>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Diagonal Corners Snipped 20">
            <a:extLst>
              <a:ext uri="{FF2B5EF4-FFF2-40B4-BE49-F238E27FC236}">
                <a16:creationId xmlns:a16="http://schemas.microsoft.com/office/drawing/2014/main" id="{8CD3DC3E-69F3-4349-AC69-7679754EF1D3}"/>
              </a:ext>
            </a:extLst>
          </p:cNvPr>
          <p:cNvSpPr/>
          <p:nvPr/>
        </p:nvSpPr>
        <p:spPr>
          <a:xfrm rot="7162413">
            <a:off x="707683" y="4464460"/>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Diagonal Corners Snipped 21">
            <a:extLst>
              <a:ext uri="{FF2B5EF4-FFF2-40B4-BE49-F238E27FC236}">
                <a16:creationId xmlns:a16="http://schemas.microsoft.com/office/drawing/2014/main" id="{1B1882A3-43BC-45C9-A51F-C4612D4B173E}"/>
              </a:ext>
            </a:extLst>
          </p:cNvPr>
          <p:cNvSpPr/>
          <p:nvPr/>
        </p:nvSpPr>
        <p:spPr>
          <a:xfrm rot="7978968">
            <a:off x="2359584" y="4385506"/>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Diagonal Corners Snipped 22">
            <a:extLst>
              <a:ext uri="{FF2B5EF4-FFF2-40B4-BE49-F238E27FC236}">
                <a16:creationId xmlns:a16="http://schemas.microsoft.com/office/drawing/2014/main" id="{566B0807-FE31-44CE-B134-C2967B5BAFED}"/>
              </a:ext>
            </a:extLst>
          </p:cNvPr>
          <p:cNvSpPr/>
          <p:nvPr/>
        </p:nvSpPr>
        <p:spPr>
          <a:xfrm rot="7978968">
            <a:off x="2325774" y="5988239"/>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Diagonal Corners Snipped 23">
            <a:extLst>
              <a:ext uri="{FF2B5EF4-FFF2-40B4-BE49-F238E27FC236}">
                <a16:creationId xmlns:a16="http://schemas.microsoft.com/office/drawing/2014/main" id="{96ADFE85-330E-4956-96A3-235A24216483}"/>
              </a:ext>
            </a:extLst>
          </p:cNvPr>
          <p:cNvSpPr/>
          <p:nvPr/>
        </p:nvSpPr>
        <p:spPr>
          <a:xfrm rot="12573240">
            <a:off x="1703790" y="5124264"/>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8" descr="Image result for people icon">
            <a:extLst>
              <a:ext uri="{FF2B5EF4-FFF2-40B4-BE49-F238E27FC236}">
                <a16:creationId xmlns:a16="http://schemas.microsoft.com/office/drawing/2014/main" id="{7B493447-BDC3-4E98-8131-1C3BC0ACDD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5206381"/>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computer server icon">
            <a:extLst>
              <a:ext uri="{FF2B5EF4-FFF2-40B4-BE49-F238E27FC236}">
                <a16:creationId xmlns:a16="http://schemas.microsoft.com/office/drawing/2014/main" id="{DFFC3EFA-F503-44EA-9192-6D5302FEF6D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362629" y="155638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computer server icon">
            <a:extLst>
              <a:ext uri="{FF2B5EF4-FFF2-40B4-BE49-F238E27FC236}">
                <a16:creationId xmlns:a16="http://schemas.microsoft.com/office/drawing/2014/main" id="{DFACC4FA-1009-42AF-8B76-A88BA9DC106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590188" y="64995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server icon">
            <a:extLst>
              <a:ext uri="{FF2B5EF4-FFF2-40B4-BE49-F238E27FC236}">
                <a16:creationId xmlns:a16="http://schemas.microsoft.com/office/drawing/2014/main" id="{D442224E-E8F3-4CEB-8002-E17AEAD02BF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3660849" y="219364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computer server icon">
            <a:extLst>
              <a:ext uri="{FF2B5EF4-FFF2-40B4-BE49-F238E27FC236}">
                <a16:creationId xmlns:a16="http://schemas.microsoft.com/office/drawing/2014/main" id="{A0305BB8-7DE4-40F0-855A-386281F7D9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700082" y="94045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computer server icon">
            <a:extLst>
              <a:ext uri="{FF2B5EF4-FFF2-40B4-BE49-F238E27FC236}">
                <a16:creationId xmlns:a16="http://schemas.microsoft.com/office/drawing/2014/main" id="{E86082B2-63D2-4091-BC02-72ECBB7D475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706542" y="158582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computer server icon">
            <a:extLst>
              <a:ext uri="{FF2B5EF4-FFF2-40B4-BE49-F238E27FC236}">
                <a16:creationId xmlns:a16="http://schemas.microsoft.com/office/drawing/2014/main" id="{C8EA060B-3470-4BD1-BDD7-AD11BB4BC03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912482" y="79747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computer server icon">
            <a:extLst>
              <a:ext uri="{FF2B5EF4-FFF2-40B4-BE49-F238E27FC236}">
                <a16:creationId xmlns:a16="http://schemas.microsoft.com/office/drawing/2014/main" id="{91C86B24-B11D-4996-AC77-94702367C3D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75333" y="718895"/>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computer server icon">
            <a:extLst>
              <a:ext uri="{FF2B5EF4-FFF2-40B4-BE49-F238E27FC236}">
                <a16:creationId xmlns:a16="http://schemas.microsoft.com/office/drawing/2014/main" id="{39C7F0CA-DBF1-4873-8E23-76B8ED91E6F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07254" y="1807614"/>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computer server icon">
            <a:extLst>
              <a:ext uri="{FF2B5EF4-FFF2-40B4-BE49-F238E27FC236}">
                <a16:creationId xmlns:a16="http://schemas.microsoft.com/office/drawing/2014/main" id="{04D0CA0F-5F6F-4635-A033-EC75719BFFB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331457" y="2111033"/>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Diagonal Corners Snipped 34">
            <a:extLst>
              <a:ext uri="{FF2B5EF4-FFF2-40B4-BE49-F238E27FC236}">
                <a16:creationId xmlns:a16="http://schemas.microsoft.com/office/drawing/2014/main" id="{3EBFD744-5469-4429-B5B6-AB1A4CBE78F9}"/>
              </a:ext>
            </a:extLst>
          </p:cNvPr>
          <p:cNvSpPr/>
          <p:nvPr/>
        </p:nvSpPr>
        <p:spPr>
          <a:xfrm rot="5400000">
            <a:off x="651400" y="2972423"/>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Diagonal Corners Snipped 35">
            <a:extLst>
              <a:ext uri="{FF2B5EF4-FFF2-40B4-BE49-F238E27FC236}">
                <a16:creationId xmlns:a16="http://schemas.microsoft.com/office/drawing/2014/main" id="{1913C4B0-EC45-47FE-9861-22C914780D37}"/>
              </a:ext>
            </a:extLst>
          </p:cNvPr>
          <p:cNvSpPr/>
          <p:nvPr/>
        </p:nvSpPr>
        <p:spPr>
          <a:xfrm rot="5400000">
            <a:off x="1717358" y="2941264"/>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8" name="Picture 37" descr="Image result for computer server icon">
            <a:extLst>
              <a:ext uri="{FF2B5EF4-FFF2-40B4-BE49-F238E27FC236}">
                <a16:creationId xmlns:a16="http://schemas.microsoft.com/office/drawing/2014/main" id="{E43540E0-E5D1-4A1C-8282-BFC8834CD07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808981" y="2843847"/>
            <a:ext cx="1033588" cy="159736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DDAF08D-586C-41B6-9A18-E8550BC885BA}"/>
              </a:ext>
            </a:extLst>
          </p:cNvPr>
          <p:cNvSpPr txBox="1"/>
          <p:nvPr/>
        </p:nvSpPr>
        <p:spPr>
          <a:xfrm>
            <a:off x="8251572" y="21213"/>
            <a:ext cx="1490808" cy="584775"/>
          </a:xfrm>
          <a:prstGeom prst="rect">
            <a:avLst/>
          </a:prstGeom>
          <a:noFill/>
        </p:spPr>
        <p:txBody>
          <a:bodyPr wrap="square" rtlCol="0">
            <a:spAutoFit/>
          </a:bodyPr>
          <a:lstStyle/>
          <a:p>
            <a:r>
              <a:rPr lang="en-US" sz="3200" b="1" dirty="0">
                <a:solidFill>
                  <a:srgbClr val="8DC74F"/>
                </a:solidFill>
              </a:rPr>
              <a:t>After</a:t>
            </a:r>
          </a:p>
        </p:txBody>
      </p:sp>
      <p:pic>
        <p:nvPicPr>
          <p:cNvPr id="40" name="Picture 39" descr="Image result for computer server icon">
            <a:extLst>
              <a:ext uri="{FF2B5EF4-FFF2-40B4-BE49-F238E27FC236}">
                <a16:creationId xmlns:a16="http://schemas.microsoft.com/office/drawing/2014/main" id="{84F99D30-EB71-48DC-ACD5-42B3C02CB80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996976" y="3796569"/>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Image result for computer server icon">
            <a:extLst>
              <a:ext uri="{FF2B5EF4-FFF2-40B4-BE49-F238E27FC236}">
                <a16:creationId xmlns:a16="http://schemas.microsoft.com/office/drawing/2014/main" id="{C454A260-BA42-48E6-B545-0F18EE82941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328323" y="2111033"/>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mage result for computer server icon">
            <a:extLst>
              <a:ext uri="{FF2B5EF4-FFF2-40B4-BE49-F238E27FC236}">
                <a16:creationId xmlns:a16="http://schemas.microsoft.com/office/drawing/2014/main" id="{EC70F99E-E7A6-4735-8A3B-A51CF539C2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375046" y="3429000"/>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mage result for computer server icon">
            <a:extLst>
              <a:ext uri="{FF2B5EF4-FFF2-40B4-BE49-F238E27FC236}">
                <a16:creationId xmlns:a16="http://schemas.microsoft.com/office/drawing/2014/main" id="{E4527E17-57FC-42CD-9481-FCA6815BDDA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6566836" y="2398127"/>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mage result for computer server icon">
            <a:extLst>
              <a:ext uri="{FF2B5EF4-FFF2-40B4-BE49-F238E27FC236}">
                <a16:creationId xmlns:a16="http://schemas.microsoft.com/office/drawing/2014/main" id="{D6832791-81B5-43A4-855E-9C70F1CB843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6795846" y="1069802"/>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mage result for computer server icon">
            <a:extLst>
              <a:ext uri="{FF2B5EF4-FFF2-40B4-BE49-F238E27FC236}">
                <a16:creationId xmlns:a16="http://schemas.microsoft.com/office/drawing/2014/main" id="{BA7FC986-B106-49FF-BF36-5D7A003BDAA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908749" y="544485"/>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Image result for computer server icon">
            <a:extLst>
              <a:ext uri="{FF2B5EF4-FFF2-40B4-BE49-F238E27FC236}">
                <a16:creationId xmlns:a16="http://schemas.microsoft.com/office/drawing/2014/main" id="{09BD67A5-A4E5-48C3-AC61-DBDA48E8D2C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356948" y="878049"/>
            <a:ext cx="810965" cy="12533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Image result for people icon">
            <a:extLst>
              <a:ext uri="{FF2B5EF4-FFF2-40B4-BE49-F238E27FC236}">
                <a16:creationId xmlns:a16="http://schemas.microsoft.com/office/drawing/2014/main" id="{E285B6DA-BCA2-44A5-B4B6-F2B331ADA9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0528" y="4539457"/>
            <a:ext cx="1406517" cy="140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92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Problem:</a:t>
            </a:r>
          </a:p>
          <a:p>
            <a:r>
              <a:rPr lang="en-US" sz="2800" dirty="0"/>
              <a:t>This solution works in a permissioned setting, where voters are known and controlled.</a:t>
            </a:r>
          </a:p>
          <a:p>
            <a:r>
              <a:rPr lang="en-US" sz="2800" dirty="0"/>
              <a:t>What happens in a public setting, where voters are unknown and uncontrolled?</a:t>
            </a:r>
          </a:p>
          <a:p>
            <a:r>
              <a:rPr lang="en-US" sz="2800" dirty="0"/>
              <a:t>We could have someone create 1000000000 accounts and vote  just to gain majority number of votes</a:t>
            </a:r>
            <a:endParaRPr lang="en-US" sz="1800" dirty="0"/>
          </a:p>
          <a:p>
            <a:pPr lvl="1"/>
            <a:r>
              <a:rPr lang="en-US" sz="2600" dirty="0"/>
              <a:t>This is called a Sybil attack</a:t>
            </a:r>
          </a:p>
        </p:txBody>
      </p:sp>
    </p:spTree>
    <p:extLst>
      <p:ext uri="{BB962C8B-B14F-4D97-AF65-F5344CB8AC3E}">
        <p14:creationId xmlns:p14="http://schemas.microsoft.com/office/powerpoint/2010/main" val="448355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terface icon">
            <a:extLst>
              <a:ext uri="{FF2B5EF4-FFF2-40B4-BE49-F238E27FC236}">
                <a16:creationId xmlns:a16="http://schemas.microsoft.com/office/drawing/2014/main" id="{6DFF775A-D879-4C09-823C-7846DDF1BF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717800"/>
            <a:ext cx="1828800" cy="1828800"/>
          </a:xfrm>
          <a:prstGeom prst="rect">
            <a:avLst/>
          </a:prstGeom>
          <a:solidFill>
            <a:schemeClr val="accent1"/>
          </a:solidFill>
        </p:spPr>
      </p:pic>
      <p:sp>
        <p:nvSpPr>
          <p:cNvPr id="4" name="TextBox 3">
            <a:extLst>
              <a:ext uri="{FF2B5EF4-FFF2-40B4-BE49-F238E27FC236}">
                <a16:creationId xmlns:a16="http://schemas.microsoft.com/office/drawing/2014/main" id="{AF8E9A1E-8A74-4BB7-90E4-D9861C3FB735}"/>
              </a:ext>
            </a:extLst>
          </p:cNvPr>
          <p:cNvSpPr txBox="1"/>
          <p:nvPr/>
        </p:nvSpPr>
        <p:spPr>
          <a:xfrm>
            <a:off x="685800" y="1868389"/>
            <a:ext cx="3783500" cy="584775"/>
          </a:xfrm>
          <a:prstGeom prst="rect">
            <a:avLst/>
          </a:prstGeom>
          <a:noFill/>
        </p:spPr>
        <p:txBody>
          <a:bodyPr wrap="square" rtlCol="0">
            <a:spAutoFit/>
          </a:bodyPr>
          <a:lstStyle/>
          <a:p>
            <a:r>
              <a:rPr lang="en-US" sz="3200" b="1" dirty="0">
                <a:solidFill>
                  <a:srgbClr val="8DC74F"/>
                </a:solidFill>
              </a:rPr>
              <a:t>Front-end Interface</a:t>
            </a:r>
          </a:p>
        </p:txBody>
      </p:sp>
      <p:pic>
        <p:nvPicPr>
          <p:cNvPr id="1028" name="Picture 4" descr="Image result for javascript">
            <a:extLst>
              <a:ext uri="{FF2B5EF4-FFF2-40B4-BE49-F238E27FC236}">
                <a16:creationId xmlns:a16="http://schemas.microsoft.com/office/drawing/2014/main" id="{DD2B81D9-E34D-40F8-B0A1-DAEF02DE7F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63000" y1="39000" x2="62000" y2="77000"/>
                        <a14:foregroundMark x1="62000" y1="77000" x2="55000" y2="73500"/>
                      </a14:backgroundRemoval>
                    </a14:imgEffect>
                  </a14:imgLayer>
                </a14:imgProps>
              </a:ext>
              <a:ext uri="{28A0092B-C50C-407E-A947-70E740481C1C}">
                <a14:useLocalDpi xmlns:a14="http://schemas.microsoft.com/office/drawing/2010/main" val="0"/>
              </a:ext>
            </a:extLst>
          </a:blip>
          <a:srcRect/>
          <a:stretch>
            <a:fillRect/>
          </a:stretch>
        </p:blipFill>
        <p:spPr bwMode="auto">
          <a:xfrm>
            <a:off x="4895850" y="2694464"/>
            <a:ext cx="2114550" cy="1409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C3917C-FA67-45A3-AB0F-86AF49C1D04C}"/>
              </a:ext>
            </a:extLst>
          </p:cNvPr>
          <p:cNvSpPr txBox="1"/>
          <p:nvPr/>
        </p:nvSpPr>
        <p:spPr>
          <a:xfrm>
            <a:off x="4064793" y="3961825"/>
            <a:ext cx="4393407" cy="584775"/>
          </a:xfrm>
          <a:prstGeom prst="rect">
            <a:avLst/>
          </a:prstGeom>
          <a:noFill/>
        </p:spPr>
        <p:txBody>
          <a:bodyPr wrap="square" rtlCol="0">
            <a:spAutoFit/>
          </a:bodyPr>
          <a:lstStyle/>
          <a:p>
            <a:r>
              <a:rPr lang="en-US" sz="3200" b="1" dirty="0">
                <a:solidFill>
                  <a:srgbClr val="8DC74F"/>
                </a:solidFill>
              </a:rPr>
              <a:t>Server-side Scripting</a:t>
            </a:r>
          </a:p>
        </p:txBody>
      </p:sp>
      <p:pic>
        <p:nvPicPr>
          <p:cNvPr id="2" name="Picture 2" descr="Image result for blockchain">
            <a:extLst>
              <a:ext uri="{FF2B5EF4-FFF2-40B4-BE49-F238E27FC236}">
                <a16:creationId xmlns:a16="http://schemas.microsoft.com/office/drawing/2014/main" id="{8CF111E1-2659-466B-89CC-9EC5AACE4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0" y="2471738"/>
            <a:ext cx="1914524" cy="19145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B084BE-05C1-4983-9317-939580868252}"/>
              </a:ext>
            </a:extLst>
          </p:cNvPr>
          <p:cNvSpPr txBox="1"/>
          <p:nvPr/>
        </p:nvSpPr>
        <p:spPr>
          <a:xfrm>
            <a:off x="8839200" y="1868388"/>
            <a:ext cx="2346324" cy="584775"/>
          </a:xfrm>
          <a:prstGeom prst="rect">
            <a:avLst/>
          </a:prstGeom>
          <a:noFill/>
        </p:spPr>
        <p:txBody>
          <a:bodyPr wrap="square" rtlCol="0">
            <a:spAutoFit/>
          </a:bodyPr>
          <a:lstStyle/>
          <a:p>
            <a:r>
              <a:rPr lang="en-US" sz="3200" b="1" dirty="0">
                <a:solidFill>
                  <a:srgbClr val="8DC74F"/>
                </a:solidFill>
              </a:rPr>
              <a:t>Blockchain</a:t>
            </a:r>
          </a:p>
        </p:txBody>
      </p:sp>
      <p:cxnSp>
        <p:nvCxnSpPr>
          <p:cNvPr id="22" name="Straight Arrow Connector 21">
            <a:extLst>
              <a:ext uri="{FF2B5EF4-FFF2-40B4-BE49-F238E27FC236}">
                <a16:creationId xmlns:a16="http://schemas.microsoft.com/office/drawing/2014/main" id="{321CBD35-84FD-4F87-A03E-A8D8C738AA1B}"/>
              </a:ext>
            </a:extLst>
          </p:cNvPr>
          <p:cNvCxnSpPr>
            <a:cxnSpLocks/>
          </p:cNvCxnSpPr>
          <p:nvPr/>
        </p:nvCxnSpPr>
        <p:spPr>
          <a:xfrm flipV="1">
            <a:off x="3333750" y="3399314"/>
            <a:ext cx="2000250" cy="1484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0F7ACF5-3F39-4138-977A-DCDCC67B68E7}"/>
              </a:ext>
            </a:extLst>
          </p:cNvPr>
          <p:cNvCxnSpPr>
            <a:cxnSpLocks/>
          </p:cNvCxnSpPr>
          <p:nvPr/>
        </p:nvCxnSpPr>
        <p:spPr>
          <a:xfrm flipV="1">
            <a:off x="6724650" y="3384471"/>
            <a:ext cx="1981200" cy="2968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Image result for contract icon">
            <a:extLst>
              <a:ext uri="{FF2B5EF4-FFF2-40B4-BE49-F238E27FC236}">
                <a16:creationId xmlns:a16="http://schemas.microsoft.com/office/drawing/2014/main" id="{C3DD7849-A264-4152-8121-75C9F5ACFF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7119" y="246251"/>
            <a:ext cx="1622137" cy="1622137"/>
          </a:xfrm>
          <a:prstGeom prst="rect">
            <a:avLst/>
          </a:prstGeom>
          <a:solidFill>
            <a:schemeClr val="accent1"/>
          </a:solidFill>
        </p:spPr>
      </p:pic>
      <p:sp>
        <p:nvSpPr>
          <p:cNvPr id="12" name="TextBox 11">
            <a:extLst>
              <a:ext uri="{FF2B5EF4-FFF2-40B4-BE49-F238E27FC236}">
                <a16:creationId xmlns:a16="http://schemas.microsoft.com/office/drawing/2014/main" id="{ADBF04E2-ECED-48F1-A911-4379A42D254A}"/>
              </a:ext>
            </a:extLst>
          </p:cNvPr>
          <p:cNvSpPr txBox="1"/>
          <p:nvPr/>
        </p:nvSpPr>
        <p:spPr>
          <a:xfrm>
            <a:off x="8239256" y="157490"/>
            <a:ext cx="2346324" cy="1569660"/>
          </a:xfrm>
          <a:prstGeom prst="rect">
            <a:avLst/>
          </a:prstGeom>
          <a:noFill/>
        </p:spPr>
        <p:txBody>
          <a:bodyPr wrap="square" rtlCol="0">
            <a:spAutoFit/>
          </a:bodyPr>
          <a:lstStyle/>
          <a:p>
            <a:r>
              <a:rPr lang="en-US" sz="3200" b="1" dirty="0">
                <a:solidFill>
                  <a:srgbClr val="8DC74F"/>
                </a:solidFill>
              </a:rPr>
              <a:t>Smart Contract</a:t>
            </a:r>
          </a:p>
          <a:p>
            <a:r>
              <a:rPr lang="en-US" sz="3200" b="1" dirty="0">
                <a:solidFill>
                  <a:srgbClr val="8DC74F"/>
                </a:solidFill>
              </a:rPr>
              <a:t>code</a:t>
            </a:r>
          </a:p>
        </p:txBody>
      </p:sp>
      <p:cxnSp>
        <p:nvCxnSpPr>
          <p:cNvPr id="6" name="Straight Arrow Connector 5">
            <a:extLst>
              <a:ext uri="{FF2B5EF4-FFF2-40B4-BE49-F238E27FC236}">
                <a16:creationId xmlns:a16="http://schemas.microsoft.com/office/drawing/2014/main" id="{9266E436-3D7F-4DD7-BA94-BDA2B5180FFD}"/>
              </a:ext>
            </a:extLst>
          </p:cNvPr>
          <p:cNvCxnSpPr>
            <a:cxnSpLocks/>
          </p:cNvCxnSpPr>
          <p:nvPr/>
        </p:nvCxnSpPr>
        <p:spPr>
          <a:xfrm flipH="1">
            <a:off x="6400800" y="1852390"/>
            <a:ext cx="742950" cy="96701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01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Solution?</a:t>
            </a:r>
          </a:p>
          <a:p>
            <a:r>
              <a:rPr lang="en-US" sz="2800" dirty="0"/>
              <a:t>Use probability</a:t>
            </a:r>
          </a:p>
          <a:p>
            <a:r>
              <a:rPr lang="en-US" sz="2800" dirty="0"/>
              <a:t>Choose a random person inside the voter list to validate the votes</a:t>
            </a:r>
          </a:p>
          <a:p>
            <a:pPr lvl="1"/>
            <a:r>
              <a:rPr lang="en-US" sz="2400" dirty="0"/>
              <a:t>Assumption, more honest voters than dishonest voters</a:t>
            </a:r>
          </a:p>
          <a:p>
            <a:pPr lvl="1"/>
            <a:r>
              <a:rPr lang="en-US" sz="2400" dirty="0"/>
              <a:t>Hence, probability of successful validation of messages &gt;=51%</a:t>
            </a:r>
          </a:p>
          <a:p>
            <a:r>
              <a:rPr lang="en-US" sz="2600" dirty="0"/>
              <a:t>The more random the selection, the better</a:t>
            </a:r>
          </a:p>
        </p:txBody>
      </p:sp>
    </p:spTree>
    <p:extLst>
      <p:ext uri="{BB962C8B-B14F-4D97-AF65-F5344CB8AC3E}">
        <p14:creationId xmlns:p14="http://schemas.microsoft.com/office/powerpoint/2010/main" val="17387683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103268" y="-119513"/>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A9DD7A96-819B-48D8-8D97-2D3650BBEEA3}"/>
              </a:ext>
            </a:extLst>
          </p:cNvPr>
          <p:cNvSpPr txBox="1">
            <a:spLocks/>
          </p:cNvSpPr>
          <p:nvPr/>
        </p:nvSpPr>
        <p:spPr>
          <a:xfrm>
            <a:off x="609600" y="5334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3" name="Content Placeholder 13">
            <a:extLst>
              <a:ext uri="{FF2B5EF4-FFF2-40B4-BE49-F238E27FC236}">
                <a16:creationId xmlns:a16="http://schemas.microsoft.com/office/drawing/2014/main" id="{F6203831-DFA4-470A-8874-DD2FD0CFA9ED}"/>
              </a:ext>
            </a:extLst>
          </p:cNvPr>
          <p:cNvSpPr txBox="1">
            <a:spLocks/>
          </p:cNvSpPr>
          <p:nvPr/>
        </p:nvSpPr>
        <p:spPr>
          <a:xfrm>
            <a:off x="609600"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4" name="Content Placeholder 13">
            <a:extLst>
              <a:ext uri="{FF2B5EF4-FFF2-40B4-BE49-F238E27FC236}">
                <a16:creationId xmlns:a16="http://schemas.microsoft.com/office/drawing/2014/main" id="{40D44634-9313-434F-AC20-118A015F02F7}"/>
              </a:ext>
            </a:extLst>
          </p:cNvPr>
          <p:cNvSpPr txBox="1">
            <a:spLocks/>
          </p:cNvSpPr>
          <p:nvPr/>
        </p:nvSpPr>
        <p:spPr>
          <a:xfrm>
            <a:off x="9896100" y="5334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5" name="Content Placeholder 13">
            <a:extLst>
              <a:ext uri="{FF2B5EF4-FFF2-40B4-BE49-F238E27FC236}">
                <a16:creationId xmlns:a16="http://schemas.microsoft.com/office/drawing/2014/main" id="{EE6DB991-FF40-40F8-AA32-2430DB9AAA3C}"/>
              </a:ext>
            </a:extLst>
          </p:cNvPr>
          <p:cNvSpPr txBox="1">
            <a:spLocks/>
          </p:cNvSpPr>
          <p:nvPr/>
        </p:nvSpPr>
        <p:spPr>
          <a:xfrm>
            <a:off x="9753225"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Malicious</a:t>
            </a:r>
            <a:endParaRPr lang="en-US" sz="2400" dirty="0">
              <a:solidFill>
                <a:srgbClr val="8DC74F"/>
              </a:solidFill>
            </a:endParaRPr>
          </a:p>
        </p:txBody>
      </p:sp>
      <p:sp>
        <p:nvSpPr>
          <p:cNvPr id="16" name="Content Placeholder 13">
            <a:extLst>
              <a:ext uri="{FF2B5EF4-FFF2-40B4-BE49-F238E27FC236}">
                <a16:creationId xmlns:a16="http://schemas.microsoft.com/office/drawing/2014/main" id="{3B2A39B1-52C1-45E6-BF57-3C93FAE44C7B}"/>
              </a:ext>
            </a:extLst>
          </p:cNvPr>
          <p:cNvSpPr txBox="1">
            <a:spLocks/>
          </p:cNvSpPr>
          <p:nvPr/>
        </p:nvSpPr>
        <p:spPr>
          <a:xfrm>
            <a:off x="4317958" y="3309484"/>
            <a:ext cx="4191000" cy="1763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75% Chance of picking honest voter to validate</a:t>
            </a:r>
            <a:endParaRPr lang="en-US" sz="2400" dirty="0">
              <a:solidFill>
                <a:srgbClr val="8DC74F"/>
              </a:solidFill>
            </a:endParaRPr>
          </a:p>
        </p:txBody>
      </p:sp>
    </p:spTree>
    <p:extLst>
      <p:ext uri="{BB962C8B-B14F-4D97-AF65-F5344CB8AC3E}">
        <p14:creationId xmlns:p14="http://schemas.microsoft.com/office/powerpoint/2010/main" val="5732193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872413" y="-95700"/>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A9DD7A96-819B-48D8-8D97-2D3650BBEEA3}"/>
              </a:ext>
            </a:extLst>
          </p:cNvPr>
          <p:cNvSpPr txBox="1">
            <a:spLocks/>
          </p:cNvSpPr>
          <p:nvPr/>
        </p:nvSpPr>
        <p:spPr>
          <a:xfrm>
            <a:off x="609600" y="5334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3" name="Content Placeholder 13">
            <a:extLst>
              <a:ext uri="{FF2B5EF4-FFF2-40B4-BE49-F238E27FC236}">
                <a16:creationId xmlns:a16="http://schemas.microsoft.com/office/drawing/2014/main" id="{F6203831-DFA4-470A-8874-DD2FD0CFA9ED}"/>
              </a:ext>
            </a:extLst>
          </p:cNvPr>
          <p:cNvSpPr txBox="1">
            <a:spLocks/>
          </p:cNvSpPr>
          <p:nvPr/>
        </p:nvSpPr>
        <p:spPr>
          <a:xfrm>
            <a:off x="609600"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4" name="Content Placeholder 13">
            <a:extLst>
              <a:ext uri="{FF2B5EF4-FFF2-40B4-BE49-F238E27FC236}">
                <a16:creationId xmlns:a16="http://schemas.microsoft.com/office/drawing/2014/main" id="{40D44634-9313-434F-AC20-118A015F02F7}"/>
              </a:ext>
            </a:extLst>
          </p:cNvPr>
          <p:cNvSpPr txBox="1">
            <a:spLocks/>
          </p:cNvSpPr>
          <p:nvPr/>
        </p:nvSpPr>
        <p:spPr>
          <a:xfrm>
            <a:off x="10665245" y="557213"/>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5" name="Content Placeholder 13">
            <a:extLst>
              <a:ext uri="{FF2B5EF4-FFF2-40B4-BE49-F238E27FC236}">
                <a16:creationId xmlns:a16="http://schemas.microsoft.com/office/drawing/2014/main" id="{EE6DB991-FF40-40F8-AA32-2430DB9AAA3C}"/>
              </a:ext>
            </a:extLst>
          </p:cNvPr>
          <p:cNvSpPr txBox="1">
            <a:spLocks/>
          </p:cNvSpPr>
          <p:nvPr/>
        </p:nvSpPr>
        <p:spPr>
          <a:xfrm>
            <a:off x="9753225"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Malicious</a:t>
            </a:r>
            <a:endParaRPr lang="en-US" sz="2400" dirty="0">
              <a:solidFill>
                <a:srgbClr val="8DC74F"/>
              </a:solidFill>
            </a:endParaRPr>
          </a:p>
        </p:txBody>
      </p:sp>
      <p:sp>
        <p:nvSpPr>
          <p:cNvPr id="16" name="Content Placeholder 13">
            <a:extLst>
              <a:ext uri="{FF2B5EF4-FFF2-40B4-BE49-F238E27FC236}">
                <a16:creationId xmlns:a16="http://schemas.microsoft.com/office/drawing/2014/main" id="{3B2A39B1-52C1-45E6-BF57-3C93FAE44C7B}"/>
              </a:ext>
            </a:extLst>
          </p:cNvPr>
          <p:cNvSpPr txBox="1">
            <a:spLocks/>
          </p:cNvSpPr>
          <p:nvPr/>
        </p:nvSpPr>
        <p:spPr>
          <a:xfrm>
            <a:off x="4317958" y="3309484"/>
            <a:ext cx="4191000" cy="1763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85% Chance of picking honest voter to validate</a:t>
            </a:r>
            <a:endParaRPr lang="en-US" sz="2400" dirty="0">
              <a:solidFill>
                <a:srgbClr val="8DC74F"/>
              </a:solidFill>
            </a:endParaRPr>
          </a:p>
        </p:txBody>
      </p:sp>
      <p:pic>
        <p:nvPicPr>
          <p:cNvPr id="7170" name="Picture 2" descr="Image result for shop theft is a crime poster">
            <a:extLst>
              <a:ext uri="{FF2B5EF4-FFF2-40B4-BE49-F238E27FC236}">
                <a16:creationId xmlns:a16="http://schemas.microsoft.com/office/drawing/2014/main" id="{CC6E9B97-99A7-4D71-A58D-8C6FEAA4210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778" b="90000" l="9467" r="89941">
                        <a14:foregroundMark x1="33728" y1="6222" x2="56509" y2="7333"/>
                        <a14:foregroundMark x1="38462" y1="2667" x2="48225" y2="1778"/>
                        <a14:backgroundMark x1="69231" y1="9333" x2="7692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7106849" y="247650"/>
            <a:ext cx="2356160" cy="3136900"/>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13">
            <a:extLst>
              <a:ext uri="{FF2B5EF4-FFF2-40B4-BE49-F238E27FC236}">
                <a16:creationId xmlns:a16="http://schemas.microsoft.com/office/drawing/2014/main" id="{765960A4-3D5E-4991-AEE3-AA1B8C77E53D}"/>
              </a:ext>
            </a:extLst>
          </p:cNvPr>
          <p:cNvSpPr txBox="1">
            <a:spLocks/>
          </p:cNvSpPr>
          <p:nvPr/>
        </p:nvSpPr>
        <p:spPr>
          <a:xfrm>
            <a:off x="6203595" y="498475"/>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pic>
        <p:nvPicPr>
          <p:cNvPr id="7172" name="Picture 4" descr="Image result for steven lim">
            <a:extLst>
              <a:ext uri="{FF2B5EF4-FFF2-40B4-BE49-F238E27FC236}">
                <a16:creationId xmlns:a16="http://schemas.microsoft.com/office/drawing/2014/main" id="{E13A8AC7-2584-4915-A9E0-84476A20F38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220" b="97317" l="9416" r="89286">
                        <a14:foregroundMark x1="23052" y1="2927" x2="53896" y2="5610"/>
                        <a14:foregroundMark x1="53896" y1="5610" x2="46753" y2="7561"/>
                        <a14:foregroundMark x1="40584" y1="1463" x2="50000" y2="4146"/>
                        <a14:foregroundMark x1="21429" y1="4878" x2="24675" y2="14146"/>
                        <a14:foregroundMark x1="33442" y1="83171" x2="34740" y2="90000"/>
                        <a14:foregroundMark x1="34740" y1="92195" x2="65909" y2="90000"/>
                        <a14:foregroundMark x1="27597" y1="73415" x2="23701" y2="97317"/>
                      </a14:backgroundRemoval>
                    </a14:imgEffect>
                  </a14:imgLayer>
                </a14:imgProps>
              </a:ext>
              <a:ext uri="{28A0092B-C50C-407E-A947-70E740481C1C}">
                <a14:useLocalDpi xmlns:a14="http://schemas.microsoft.com/office/drawing/2010/main" val="0"/>
              </a:ext>
            </a:extLst>
          </a:blip>
          <a:srcRect/>
          <a:stretch>
            <a:fillRect/>
          </a:stretch>
        </p:blipFill>
        <p:spPr bwMode="auto">
          <a:xfrm>
            <a:off x="4422362" y="557213"/>
            <a:ext cx="1771970" cy="2358791"/>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3">
            <a:extLst>
              <a:ext uri="{FF2B5EF4-FFF2-40B4-BE49-F238E27FC236}">
                <a16:creationId xmlns:a16="http://schemas.microsoft.com/office/drawing/2014/main" id="{44AEDCF3-6A1B-4475-9B43-D7C6B36D46E0}"/>
              </a:ext>
            </a:extLst>
          </p:cNvPr>
          <p:cNvSpPr txBox="1">
            <a:spLocks/>
          </p:cNvSpPr>
          <p:nvPr/>
        </p:nvSpPr>
        <p:spPr>
          <a:xfrm>
            <a:off x="3309128" y="557213"/>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pic>
        <p:nvPicPr>
          <p:cNvPr id="7174" name="Picture 6" descr="Image result for paul robert griffin">
            <a:extLst>
              <a:ext uri="{FF2B5EF4-FFF2-40B4-BE49-F238E27FC236}">
                <a16:creationId xmlns:a16="http://schemas.microsoft.com/office/drawing/2014/main" id="{EBE6C67F-C9D0-46A0-B2B3-DD3EB3755E2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400" b="99200" l="3200" r="99600">
                        <a14:foregroundMark x1="37400" y1="6800" x2="58800" y2="9800"/>
                        <a14:foregroundMark x1="58800" y1="9800" x2="59400" y2="10400"/>
                        <a14:foregroundMark x1="39200" y1="5800" x2="66000" y2="9800"/>
                        <a14:foregroundMark x1="78800" y1="66200" x2="91400" y2="89600"/>
                        <a14:foregroundMark x1="91400" y1="89600" x2="91400" y2="90800"/>
                        <a14:foregroundMark x1="31200" y1="69000" x2="20600" y2="76600"/>
                        <a14:foregroundMark x1="20600" y1="76600" x2="22800" y2="87200"/>
                        <a14:foregroundMark x1="22800" y1="87200" x2="35600" y2="86800"/>
                        <a14:foregroundMark x1="35600" y1="86800" x2="37800" y2="85200"/>
                        <a14:foregroundMark x1="22200" y1="67600" x2="13200" y2="74000"/>
                        <a14:foregroundMark x1="13200" y1="74000" x2="9200" y2="83600"/>
                        <a14:foregroundMark x1="9200" y1="83600" x2="14000" y2="93800"/>
                        <a14:foregroundMark x1="14000" y1="93800" x2="25400" y2="95400"/>
                        <a14:foregroundMark x1="25400" y1="95400" x2="46400" y2="93000"/>
                        <a14:foregroundMark x1="10000" y1="72000" x2="4200" y2="82200"/>
                        <a14:foregroundMark x1="4200" y1="82200" x2="2000" y2="92600"/>
                        <a14:foregroundMark x1="2000" y1="92600" x2="13200" y2="98600"/>
                        <a14:foregroundMark x1="13200" y1="98600" x2="42200" y2="95600"/>
                        <a14:foregroundMark x1="42200" y1="95600" x2="46000" y2="96400"/>
                        <a14:foregroundMark x1="3200" y1="76600" x2="4000" y2="99200"/>
                        <a14:foregroundMark x1="80000" y1="65000" x2="99600" y2="84800"/>
                        <a14:foregroundMark x1="75400" y1="71200" x2="77000" y2="97000"/>
                        <a14:foregroundMark x1="77000" y1="61200" x2="99600" y2="73400"/>
                        <a14:foregroundMark x1="99600" y1="73400" x2="99600" y2="73400"/>
                      </a14:backgroundRemoval>
                    </a14:imgEffect>
                  </a14:imgLayer>
                </a14:imgProps>
              </a:ext>
              <a:ext uri="{28A0092B-C50C-407E-A947-70E740481C1C}">
                <a14:useLocalDpi xmlns:a14="http://schemas.microsoft.com/office/drawing/2010/main" val="0"/>
              </a:ext>
            </a:extLst>
          </a:blip>
          <a:srcRect/>
          <a:stretch>
            <a:fillRect/>
          </a:stretch>
        </p:blipFill>
        <p:spPr bwMode="auto">
          <a:xfrm>
            <a:off x="4616117" y="4484521"/>
            <a:ext cx="2137108" cy="2137108"/>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13">
            <a:extLst>
              <a:ext uri="{FF2B5EF4-FFF2-40B4-BE49-F238E27FC236}">
                <a16:creationId xmlns:a16="http://schemas.microsoft.com/office/drawing/2014/main" id="{CD952B77-7D64-4F94-A8C3-47101184EBDD}"/>
              </a:ext>
            </a:extLst>
          </p:cNvPr>
          <p:cNvSpPr txBox="1">
            <a:spLocks/>
          </p:cNvSpPr>
          <p:nvPr/>
        </p:nvSpPr>
        <p:spPr>
          <a:xfrm>
            <a:off x="3691298"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Tree>
    <p:extLst>
      <p:ext uri="{BB962C8B-B14F-4D97-AF65-F5344CB8AC3E}">
        <p14:creationId xmlns:p14="http://schemas.microsoft.com/office/powerpoint/2010/main" val="37918338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f general">
            <a:extLst>
              <a:ext uri="{FF2B5EF4-FFF2-40B4-BE49-F238E27FC236}">
                <a16:creationId xmlns:a16="http://schemas.microsoft.com/office/drawing/2014/main" id="{894A6B5B-89D1-47EF-998D-1998659728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23" l="10000" r="94872">
                        <a14:foregroundMark x1="25385" y1="96538" x2="57949" y2="90000"/>
                        <a14:foregroundMark x1="57949" y1="90000" x2="73590" y2="92115"/>
                        <a14:foregroundMark x1="73590" y1="92115" x2="87051" y2="90192"/>
                        <a14:foregroundMark x1="87051" y1="90192" x2="87308" y2="90192"/>
                        <a14:foregroundMark x1="93333" y1="90385" x2="82821" y2="97885"/>
                        <a14:foregroundMark x1="82821" y1="97885" x2="60641" y2="99038"/>
                        <a14:foregroundMark x1="60641" y1="99038" x2="44487" y2="93846"/>
                        <a14:foregroundMark x1="44487" y1="93846" x2="35897" y2="97500"/>
                        <a14:foregroundMark x1="35897" y1="97500" x2="20256" y2="94038"/>
                        <a14:foregroundMark x1="92821" y1="89423" x2="94872" y2="99423"/>
                      </a14:backgroundRemoval>
                    </a14:imgEffect>
                  </a14:imgLayer>
                </a14:imgProps>
              </a:ext>
              <a:ext uri="{28A0092B-C50C-407E-A947-70E740481C1C}">
                <a14:useLocalDpi xmlns:a14="http://schemas.microsoft.com/office/drawing/2010/main" val="0"/>
              </a:ext>
            </a:extLst>
          </a:blip>
          <a:srcRect/>
          <a:stretch>
            <a:fillRect/>
          </a:stretch>
        </p:blipFill>
        <p:spPr bwMode="auto">
          <a:xfrm>
            <a:off x="7096125" y="4191000"/>
            <a:ext cx="356235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af general">
            <a:extLst>
              <a:ext uri="{FF2B5EF4-FFF2-40B4-BE49-F238E27FC236}">
                <a16:creationId xmlns:a16="http://schemas.microsoft.com/office/drawing/2014/main" id="{B939F765-E3CE-4514-BEEA-3A4785C12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934" b="99671" l="7273" r="93636">
                        <a14:foregroundMark x1="40000" y1="10855" x2="56061" y2="10197"/>
                        <a14:foregroundMark x1="56061" y1="10197" x2="57273" y2="10526"/>
                        <a14:foregroundMark x1="53030" y1="6250" x2="45152" y2="5592"/>
                        <a14:foregroundMark x1="87879" y1="95395" x2="7273" y2="95395"/>
                        <a14:foregroundMark x1="74545" y1="60197" x2="79697" y2="64803"/>
                        <a14:foregroundMark x1="93636" y1="97368" x2="10606" y2="99671"/>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4383312"/>
            <a:ext cx="233675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af general">
            <a:extLst>
              <a:ext uri="{FF2B5EF4-FFF2-40B4-BE49-F238E27FC236}">
                <a16:creationId xmlns:a16="http://schemas.microsoft.com/office/drawing/2014/main" id="{F6421001-FE70-43C9-AA6A-DEC4B40C5E6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820" b="99815" l="8487" r="97460">
                        <a14:foregroundMark x1="28118" y1="19723" x2="54330" y2="8776"/>
                        <a14:foregroundMark x1="54330" y1="8776" x2="60335" y2="15381"/>
                        <a14:foregroundMark x1="60335" y1="15381" x2="60393" y2="23741"/>
                        <a14:foregroundMark x1="47748" y1="5820" x2="53291" y2="5820"/>
                        <a14:foregroundMark x1="31582" y1="55427" x2="17032" y2="64111"/>
                        <a14:foregroundMark x1="17032" y1="64111" x2="13568" y2="71178"/>
                        <a14:foregroundMark x1="13568" y1="71178" x2="14492" y2="78430"/>
                        <a14:foregroundMark x1="14492" y1="78430" x2="26501" y2="91547"/>
                        <a14:foregroundMark x1="26501" y1="91547" x2="36374" y2="94734"/>
                        <a14:foregroundMark x1="36374" y1="94734" x2="47979" y2="92979"/>
                        <a14:foregroundMark x1="47979" y1="92979" x2="60162" y2="93349"/>
                        <a14:foregroundMark x1="60162" y1="93349" x2="68938" y2="90531"/>
                        <a14:foregroundMark x1="68938" y1="90531" x2="87875" y2="79677"/>
                        <a14:foregroundMark x1="87875" y1="79677" x2="85219" y2="64111"/>
                        <a14:foregroundMark x1="85219" y1="64111" x2="76617" y2="55797"/>
                        <a14:foregroundMark x1="76617" y1="55797" x2="64954" y2="51963"/>
                        <a14:foregroundMark x1="76905" y1="54319" x2="92436" y2="61478"/>
                        <a14:foregroundMark x1="92436" y1="61478" x2="97575" y2="67898"/>
                        <a14:foregroundMark x1="97575" y1="67898" x2="92898" y2="93626"/>
                        <a14:foregroundMark x1="87702" y1="58060" x2="77598" y2="53210"/>
                        <a14:foregroundMark x1="30196" y1="54596" x2="21536" y2="56905"/>
                        <a14:foregroundMark x1="21536" y1="56905" x2="14434" y2="62079"/>
                        <a14:foregroundMark x1="14434" y1="62079" x2="10219" y2="68637"/>
                        <a14:foregroundMark x1="10219" y1="68637" x2="11085" y2="71824"/>
                        <a14:foregroundMark x1="15300" y1="94457" x2="13222" y2="99861"/>
                        <a14:foregroundMark x1="9700" y1="84850" x2="8487" y2="90300"/>
                      </a14:backgroundRemoval>
                    </a14:imgEffect>
                  </a14:imgLayer>
                </a14:imgProps>
              </a:ext>
              <a:ext uri="{28A0092B-C50C-407E-A947-70E740481C1C}">
                <a14:useLocalDpi xmlns:a14="http://schemas.microsoft.com/office/drawing/2010/main" val="0"/>
              </a:ext>
            </a:extLst>
          </a:blip>
          <a:srcRect/>
          <a:stretch>
            <a:fillRect/>
          </a:stretch>
        </p:blipFill>
        <p:spPr bwMode="auto">
          <a:xfrm>
            <a:off x="1484609" y="322038"/>
            <a:ext cx="195834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af general">
            <a:extLst>
              <a:ext uri="{FF2B5EF4-FFF2-40B4-BE49-F238E27FC236}">
                <a16:creationId xmlns:a16="http://schemas.microsoft.com/office/drawing/2014/main" id="{C4F64CA9-2497-43D2-BF94-6D89FF7BF2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68823" y1="16774" x2="80431" y2="60860"/>
                        <a14:backgroundMark x1="80431" y1="60860" x2="79602" y2="62796"/>
                        <a14:backgroundMark x1="72968" y1="46452" x2="75622" y2="80645"/>
                        <a14:backgroundMark x1="29353" y1="59785" x2="31343" y2="79140"/>
                        <a14:backgroundMark x1="31012" y1="84731" x2="14262" y2="82796"/>
                        <a14:backgroundMark x1="71144" y1="84086" x2="96186" y2="76774"/>
                      </a14:backgroundRemoval>
                    </a14:imgEffect>
                  </a14:imgLayer>
                </a14:imgProps>
              </a:ext>
              <a:ext uri="{28A0092B-C50C-407E-A947-70E740481C1C}">
                <a14:useLocalDpi xmlns:a14="http://schemas.microsoft.com/office/drawing/2010/main" val="0"/>
              </a:ext>
            </a:extLst>
          </a:blip>
          <a:srcRect/>
          <a:stretch>
            <a:fillRect/>
          </a:stretch>
        </p:blipFill>
        <p:spPr bwMode="auto">
          <a:xfrm>
            <a:off x="7872413" y="-95700"/>
            <a:ext cx="4319587" cy="33310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A9DD7A96-819B-48D8-8D97-2D3650BBEEA3}"/>
              </a:ext>
            </a:extLst>
          </p:cNvPr>
          <p:cNvSpPr txBox="1">
            <a:spLocks/>
          </p:cNvSpPr>
          <p:nvPr/>
        </p:nvSpPr>
        <p:spPr>
          <a:xfrm>
            <a:off x="609600" y="5334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3" name="Content Placeholder 13">
            <a:extLst>
              <a:ext uri="{FF2B5EF4-FFF2-40B4-BE49-F238E27FC236}">
                <a16:creationId xmlns:a16="http://schemas.microsoft.com/office/drawing/2014/main" id="{F6203831-DFA4-470A-8874-DD2FD0CFA9ED}"/>
              </a:ext>
            </a:extLst>
          </p:cNvPr>
          <p:cNvSpPr txBox="1">
            <a:spLocks/>
          </p:cNvSpPr>
          <p:nvPr/>
        </p:nvSpPr>
        <p:spPr>
          <a:xfrm>
            <a:off x="609600"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4" name="Content Placeholder 13">
            <a:extLst>
              <a:ext uri="{FF2B5EF4-FFF2-40B4-BE49-F238E27FC236}">
                <a16:creationId xmlns:a16="http://schemas.microsoft.com/office/drawing/2014/main" id="{40D44634-9313-434F-AC20-118A015F02F7}"/>
              </a:ext>
            </a:extLst>
          </p:cNvPr>
          <p:cNvSpPr txBox="1">
            <a:spLocks/>
          </p:cNvSpPr>
          <p:nvPr/>
        </p:nvSpPr>
        <p:spPr>
          <a:xfrm>
            <a:off x="10665245" y="557213"/>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
        <p:nvSpPr>
          <p:cNvPr id="15" name="Content Placeholder 13">
            <a:extLst>
              <a:ext uri="{FF2B5EF4-FFF2-40B4-BE49-F238E27FC236}">
                <a16:creationId xmlns:a16="http://schemas.microsoft.com/office/drawing/2014/main" id="{EE6DB991-FF40-40F8-AA32-2430DB9AAA3C}"/>
              </a:ext>
            </a:extLst>
          </p:cNvPr>
          <p:cNvSpPr txBox="1">
            <a:spLocks/>
          </p:cNvSpPr>
          <p:nvPr/>
        </p:nvSpPr>
        <p:spPr>
          <a:xfrm>
            <a:off x="9753225"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Malicious</a:t>
            </a:r>
            <a:endParaRPr lang="en-US" sz="2400" dirty="0">
              <a:solidFill>
                <a:srgbClr val="8DC74F"/>
              </a:solidFill>
            </a:endParaRPr>
          </a:p>
        </p:txBody>
      </p:sp>
      <p:sp>
        <p:nvSpPr>
          <p:cNvPr id="16" name="Content Placeholder 13">
            <a:extLst>
              <a:ext uri="{FF2B5EF4-FFF2-40B4-BE49-F238E27FC236}">
                <a16:creationId xmlns:a16="http://schemas.microsoft.com/office/drawing/2014/main" id="{3B2A39B1-52C1-45E6-BF57-3C93FAE44C7B}"/>
              </a:ext>
            </a:extLst>
          </p:cNvPr>
          <p:cNvSpPr txBox="1">
            <a:spLocks/>
          </p:cNvSpPr>
          <p:nvPr/>
        </p:nvSpPr>
        <p:spPr>
          <a:xfrm>
            <a:off x="4317958" y="3309484"/>
            <a:ext cx="4191000" cy="1763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71% Chance of picking honest voter to validate</a:t>
            </a:r>
            <a:endParaRPr lang="en-US" sz="2400" dirty="0">
              <a:solidFill>
                <a:srgbClr val="8DC74F"/>
              </a:solidFill>
            </a:endParaRPr>
          </a:p>
        </p:txBody>
      </p:sp>
      <p:pic>
        <p:nvPicPr>
          <p:cNvPr id="7170" name="Picture 2" descr="Image result for shop theft is a crime poster">
            <a:extLst>
              <a:ext uri="{FF2B5EF4-FFF2-40B4-BE49-F238E27FC236}">
                <a16:creationId xmlns:a16="http://schemas.microsoft.com/office/drawing/2014/main" id="{CC6E9B97-99A7-4D71-A58D-8C6FEAA4210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778" b="90000" l="9467" r="89941">
                        <a14:foregroundMark x1="33728" y1="6222" x2="56509" y2="7333"/>
                        <a14:foregroundMark x1="38462" y1="2667" x2="48225" y2="1778"/>
                        <a14:backgroundMark x1="69231" y1="9333" x2="7692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7106849" y="247650"/>
            <a:ext cx="2356160" cy="3136900"/>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13">
            <a:extLst>
              <a:ext uri="{FF2B5EF4-FFF2-40B4-BE49-F238E27FC236}">
                <a16:creationId xmlns:a16="http://schemas.microsoft.com/office/drawing/2014/main" id="{765960A4-3D5E-4991-AEE3-AA1B8C77E53D}"/>
              </a:ext>
            </a:extLst>
          </p:cNvPr>
          <p:cNvSpPr txBox="1">
            <a:spLocks/>
          </p:cNvSpPr>
          <p:nvPr/>
        </p:nvSpPr>
        <p:spPr>
          <a:xfrm>
            <a:off x="6203595" y="498475"/>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Malicious</a:t>
            </a:r>
            <a:endParaRPr lang="en-US" sz="2400" dirty="0">
              <a:solidFill>
                <a:srgbClr val="8DC74F"/>
              </a:solidFill>
            </a:endParaRPr>
          </a:p>
        </p:txBody>
      </p:sp>
      <p:pic>
        <p:nvPicPr>
          <p:cNvPr id="7172" name="Picture 4" descr="Image result for steven lim">
            <a:extLst>
              <a:ext uri="{FF2B5EF4-FFF2-40B4-BE49-F238E27FC236}">
                <a16:creationId xmlns:a16="http://schemas.microsoft.com/office/drawing/2014/main" id="{E13A8AC7-2584-4915-A9E0-84476A20F38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220" b="97317" l="9416" r="89286">
                        <a14:foregroundMark x1="23052" y1="2927" x2="53896" y2="5610"/>
                        <a14:foregroundMark x1="53896" y1="5610" x2="46753" y2="7561"/>
                        <a14:foregroundMark x1="40584" y1="1463" x2="50000" y2="4146"/>
                        <a14:foregroundMark x1="21429" y1="4878" x2="24675" y2="14146"/>
                        <a14:foregroundMark x1="33442" y1="83171" x2="34740" y2="90000"/>
                        <a14:foregroundMark x1="34740" y1="92195" x2="65909" y2="90000"/>
                        <a14:foregroundMark x1="27597" y1="73415" x2="23701" y2="97317"/>
                      </a14:backgroundRemoval>
                    </a14:imgEffect>
                  </a14:imgLayer>
                </a14:imgProps>
              </a:ext>
              <a:ext uri="{28A0092B-C50C-407E-A947-70E740481C1C}">
                <a14:useLocalDpi xmlns:a14="http://schemas.microsoft.com/office/drawing/2010/main" val="0"/>
              </a:ext>
            </a:extLst>
          </a:blip>
          <a:srcRect/>
          <a:stretch>
            <a:fillRect/>
          </a:stretch>
        </p:blipFill>
        <p:spPr bwMode="auto">
          <a:xfrm>
            <a:off x="4422362" y="557213"/>
            <a:ext cx="1771970" cy="2358791"/>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3">
            <a:extLst>
              <a:ext uri="{FF2B5EF4-FFF2-40B4-BE49-F238E27FC236}">
                <a16:creationId xmlns:a16="http://schemas.microsoft.com/office/drawing/2014/main" id="{44AEDCF3-6A1B-4475-9B43-D7C6B36D46E0}"/>
              </a:ext>
            </a:extLst>
          </p:cNvPr>
          <p:cNvSpPr txBox="1">
            <a:spLocks/>
          </p:cNvSpPr>
          <p:nvPr/>
        </p:nvSpPr>
        <p:spPr>
          <a:xfrm>
            <a:off x="3309128" y="557213"/>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pic>
        <p:nvPicPr>
          <p:cNvPr id="7174" name="Picture 6" descr="Image result for paul robert griffin">
            <a:extLst>
              <a:ext uri="{FF2B5EF4-FFF2-40B4-BE49-F238E27FC236}">
                <a16:creationId xmlns:a16="http://schemas.microsoft.com/office/drawing/2014/main" id="{EBE6C67F-C9D0-46A0-B2B3-DD3EB3755E2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400" b="99200" l="3200" r="99600">
                        <a14:foregroundMark x1="37400" y1="6800" x2="58800" y2="9800"/>
                        <a14:foregroundMark x1="58800" y1="9800" x2="59400" y2="10400"/>
                        <a14:foregroundMark x1="39200" y1="5800" x2="66000" y2="9800"/>
                        <a14:foregroundMark x1="78800" y1="66200" x2="91400" y2="89600"/>
                        <a14:foregroundMark x1="91400" y1="89600" x2="91400" y2="90800"/>
                        <a14:foregroundMark x1="31200" y1="69000" x2="20600" y2="76600"/>
                        <a14:foregroundMark x1="20600" y1="76600" x2="22800" y2="87200"/>
                        <a14:foregroundMark x1="22800" y1="87200" x2="35600" y2="86800"/>
                        <a14:foregroundMark x1="35600" y1="86800" x2="37800" y2="85200"/>
                        <a14:foregroundMark x1="22200" y1="67600" x2="13200" y2="74000"/>
                        <a14:foregroundMark x1="13200" y1="74000" x2="9200" y2="83600"/>
                        <a14:foregroundMark x1="9200" y1="83600" x2="14000" y2="93800"/>
                        <a14:foregroundMark x1="14000" y1="93800" x2="25400" y2="95400"/>
                        <a14:foregroundMark x1="25400" y1="95400" x2="46400" y2="93000"/>
                        <a14:foregroundMark x1="10000" y1="72000" x2="4200" y2="82200"/>
                        <a14:foregroundMark x1="4200" y1="82200" x2="2000" y2="92600"/>
                        <a14:foregroundMark x1="2000" y1="92600" x2="13200" y2="98600"/>
                        <a14:foregroundMark x1="13200" y1="98600" x2="42200" y2="95600"/>
                        <a14:foregroundMark x1="42200" y1="95600" x2="46000" y2="96400"/>
                        <a14:foregroundMark x1="3200" y1="76600" x2="4000" y2="99200"/>
                        <a14:foregroundMark x1="80000" y1="65000" x2="99600" y2="84800"/>
                        <a14:foregroundMark x1="75400" y1="71200" x2="77000" y2="97000"/>
                        <a14:foregroundMark x1="77000" y1="61200" x2="99600" y2="73400"/>
                        <a14:foregroundMark x1="99600" y1="73400" x2="99600" y2="73400"/>
                      </a14:backgroundRemoval>
                    </a14:imgEffect>
                  </a14:imgLayer>
                </a14:imgProps>
              </a:ext>
              <a:ext uri="{28A0092B-C50C-407E-A947-70E740481C1C}">
                <a14:useLocalDpi xmlns:a14="http://schemas.microsoft.com/office/drawing/2010/main" val="0"/>
              </a:ext>
            </a:extLst>
          </a:blip>
          <a:srcRect/>
          <a:stretch>
            <a:fillRect/>
          </a:stretch>
        </p:blipFill>
        <p:spPr bwMode="auto">
          <a:xfrm>
            <a:off x="4616117" y="4484521"/>
            <a:ext cx="2137108" cy="2137108"/>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13">
            <a:extLst>
              <a:ext uri="{FF2B5EF4-FFF2-40B4-BE49-F238E27FC236}">
                <a16:creationId xmlns:a16="http://schemas.microsoft.com/office/drawing/2014/main" id="{CD952B77-7D64-4F94-A8C3-47101184EBDD}"/>
              </a:ext>
            </a:extLst>
          </p:cNvPr>
          <p:cNvSpPr txBox="1">
            <a:spLocks/>
          </p:cNvSpPr>
          <p:nvPr/>
        </p:nvSpPr>
        <p:spPr>
          <a:xfrm>
            <a:off x="3691298" y="464820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Honest</a:t>
            </a:r>
            <a:endParaRPr lang="en-US" sz="2400" dirty="0">
              <a:solidFill>
                <a:srgbClr val="8DC74F"/>
              </a:solidFill>
            </a:endParaRPr>
          </a:p>
        </p:txBody>
      </p:sp>
    </p:spTree>
    <p:extLst>
      <p:ext uri="{BB962C8B-B14F-4D97-AF65-F5344CB8AC3E}">
        <p14:creationId xmlns:p14="http://schemas.microsoft.com/office/powerpoint/2010/main" val="2303345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US" sz="4800" dirty="0"/>
              <a:t>Byzantine Generals Problem</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800" dirty="0"/>
              <a:t>How to deter malicious actors from creating accounts?</a:t>
            </a:r>
          </a:p>
          <a:p>
            <a:r>
              <a:rPr lang="en-US" sz="2800" dirty="0"/>
              <a:t>Incur a cost when creating an account, or when making transactions</a:t>
            </a:r>
          </a:p>
          <a:p>
            <a:pPr lvl="1"/>
            <a:r>
              <a:rPr lang="en-US" sz="2200" dirty="0"/>
              <a:t>Proof of Work</a:t>
            </a:r>
          </a:p>
          <a:p>
            <a:r>
              <a:rPr lang="en-US" sz="2400" dirty="0"/>
              <a:t>Punitive measures if found out that malicious</a:t>
            </a:r>
          </a:p>
          <a:p>
            <a:pPr lvl="1"/>
            <a:r>
              <a:rPr lang="en-US" sz="2200" dirty="0"/>
              <a:t>Proof of Stake</a:t>
            </a:r>
          </a:p>
        </p:txBody>
      </p:sp>
    </p:spTree>
    <p:extLst>
      <p:ext uri="{BB962C8B-B14F-4D97-AF65-F5344CB8AC3E}">
        <p14:creationId xmlns:p14="http://schemas.microsoft.com/office/powerpoint/2010/main" val="36736449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3999" y="457200"/>
            <a:ext cx="9363075" cy="1143000"/>
          </a:xfrm>
        </p:spPr>
        <p:txBody>
          <a:bodyPr>
            <a:noAutofit/>
          </a:bodyPr>
          <a:lstStyle/>
          <a:p>
            <a:r>
              <a:rPr lang="en-US" sz="4800" dirty="0"/>
              <a:t>Distributed Ledgers Summary</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267200"/>
          </a:xfrm>
        </p:spPr>
        <p:txBody>
          <a:bodyPr>
            <a:normAutofit/>
          </a:bodyPr>
          <a:lstStyle/>
          <a:p>
            <a:r>
              <a:rPr lang="en-US" sz="2200" dirty="0"/>
              <a:t>A Distributed Database with Consensus Mechanisms</a:t>
            </a:r>
          </a:p>
          <a:p>
            <a:r>
              <a:rPr lang="en-US" sz="2200" dirty="0"/>
              <a:t>A Consensus Mechanism is derived from the Consensus Algorithm</a:t>
            </a:r>
          </a:p>
          <a:p>
            <a:r>
              <a:rPr lang="en-US" sz="2200" dirty="0"/>
              <a:t>Consensus Algorithms are designed based on a variety of factors</a:t>
            </a:r>
          </a:p>
          <a:p>
            <a:pPr lvl="1"/>
            <a:r>
              <a:rPr lang="en-US" sz="2000" dirty="0"/>
              <a:t>Permissioned or Public network?</a:t>
            </a:r>
          </a:p>
          <a:p>
            <a:pPr lvl="1"/>
            <a:r>
              <a:rPr lang="en-US" sz="2000" dirty="0"/>
              <a:t>Nature of participants?</a:t>
            </a:r>
          </a:p>
          <a:p>
            <a:pPr lvl="1"/>
            <a:r>
              <a:rPr lang="en-US" sz="2000" dirty="0"/>
              <a:t>How to achieve randomness?</a:t>
            </a:r>
          </a:p>
          <a:p>
            <a:pPr lvl="1"/>
            <a:r>
              <a:rPr lang="en-US" sz="2000" dirty="0"/>
              <a:t>How scalable should it be?</a:t>
            </a:r>
          </a:p>
          <a:p>
            <a:pPr lvl="1"/>
            <a:r>
              <a:rPr lang="en-US" sz="2000" dirty="0"/>
              <a:t>How secure should it be?</a:t>
            </a:r>
          </a:p>
          <a:p>
            <a:pPr lvl="1"/>
            <a:r>
              <a:rPr lang="en-US" sz="2000" dirty="0"/>
              <a:t>Many others…</a:t>
            </a:r>
          </a:p>
          <a:p>
            <a:pPr lvl="1"/>
            <a:endParaRPr lang="en-US" sz="2000" dirty="0"/>
          </a:p>
        </p:txBody>
      </p:sp>
    </p:spTree>
    <p:extLst>
      <p:ext uri="{BB962C8B-B14F-4D97-AF65-F5344CB8AC3E}">
        <p14:creationId xmlns:p14="http://schemas.microsoft.com/office/powerpoint/2010/main" val="6842903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3999" y="457200"/>
            <a:ext cx="9363075" cy="1143000"/>
          </a:xfrm>
        </p:spPr>
        <p:txBody>
          <a:bodyPr>
            <a:noAutofit/>
          </a:bodyPr>
          <a:lstStyle/>
          <a:p>
            <a:r>
              <a:rPr lang="en-US" sz="4800" dirty="0"/>
              <a:t>Distributed Ledgers Summary</a:t>
            </a:r>
            <a:endParaRPr sz="4800" dirty="0"/>
          </a:p>
        </p:txBody>
      </p:sp>
      <p:sp>
        <p:nvSpPr>
          <p:cNvPr id="9" name="Content Placeholder 13">
            <a:extLst>
              <a:ext uri="{FF2B5EF4-FFF2-40B4-BE49-F238E27FC236}">
                <a16:creationId xmlns:a16="http://schemas.microsoft.com/office/drawing/2014/main" id="{6BECE31C-663F-4F2F-B956-3D1DE8D59556}"/>
              </a:ext>
            </a:extLst>
          </p:cNvPr>
          <p:cNvSpPr>
            <a:spLocks noGrp="1"/>
          </p:cNvSpPr>
          <p:nvPr>
            <p:ph idx="1"/>
          </p:nvPr>
        </p:nvSpPr>
        <p:spPr>
          <a:xfrm>
            <a:off x="1524000" y="1828800"/>
            <a:ext cx="10287000" cy="4876800"/>
          </a:xfrm>
        </p:spPr>
        <p:txBody>
          <a:bodyPr>
            <a:normAutofit/>
          </a:bodyPr>
          <a:lstStyle/>
          <a:p>
            <a:r>
              <a:rPr lang="en-US" sz="2200" dirty="0"/>
              <a:t>Consensus Algorithms are designed based on a variety of factors</a:t>
            </a:r>
          </a:p>
          <a:p>
            <a:r>
              <a:rPr lang="en-US" sz="2200" dirty="0"/>
              <a:t>CAP Theorem</a:t>
            </a:r>
          </a:p>
          <a:p>
            <a:r>
              <a:rPr lang="en-US" sz="2200" dirty="0"/>
              <a:t>Partition Tolerance is a necessity</a:t>
            </a:r>
          </a:p>
          <a:p>
            <a:pPr lvl="2"/>
            <a:r>
              <a:rPr lang="en-US" sz="1800" dirty="0"/>
              <a:t>Ability of system to run despite </a:t>
            </a:r>
            <a:br>
              <a:rPr lang="en-US" sz="1800" dirty="0"/>
            </a:br>
            <a:r>
              <a:rPr lang="en-US" sz="1800" dirty="0"/>
              <a:t>message delay</a:t>
            </a:r>
          </a:p>
          <a:p>
            <a:r>
              <a:rPr lang="en-US" sz="2200" dirty="0"/>
              <a:t>Tradeoffs usually occur between</a:t>
            </a:r>
            <a:br>
              <a:rPr lang="en-US" sz="2200" dirty="0"/>
            </a:br>
            <a:r>
              <a:rPr lang="en-US" sz="2200" dirty="0"/>
              <a:t>Consistency and Availability</a:t>
            </a:r>
          </a:p>
          <a:p>
            <a:r>
              <a:rPr lang="en-US" sz="2200" dirty="0"/>
              <a:t>Consistency</a:t>
            </a:r>
          </a:p>
          <a:p>
            <a:pPr lvl="2"/>
            <a:r>
              <a:rPr lang="en-US" sz="1800" dirty="0"/>
              <a:t>All data are consistent at all times</a:t>
            </a:r>
          </a:p>
          <a:p>
            <a:r>
              <a:rPr lang="en-US" sz="2200" dirty="0"/>
              <a:t>Availability</a:t>
            </a:r>
          </a:p>
          <a:p>
            <a:pPr lvl="2"/>
            <a:r>
              <a:rPr lang="en-US" sz="1800" dirty="0"/>
              <a:t>Ability to get response on request</a:t>
            </a:r>
          </a:p>
          <a:p>
            <a:endParaRPr lang="en-US" sz="2200" dirty="0"/>
          </a:p>
          <a:p>
            <a:pPr lvl="1"/>
            <a:endParaRPr lang="en-US" sz="2000" dirty="0"/>
          </a:p>
        </p:txBody>
      </p:sp>
      <p:pic>
        <p:nvPicPr>
          <p:cNvPr id="23554" name="Picture 2" descr="https://cdn-images-1.medium.com/max/1600/1*WPnv_6sG9k4oG3S1A09MDA.jpeg">
            <a:extLst>
              <a:ext uri="{FF2B5EF4-FFF2-40B4-BE49-F238E27FC236}">
                <a16:creationId xmlns:a16="http://schemas.microsoft.com/office/drawing/2014/main" id="{64C8BEA3-7B34-4DBF-BE07-50C7F5905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2590800"/>
            <a:ext cx="42291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27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6ED16-6EC6-4B85-8738-50913B313609}"/>
              </a:ext>
            </a:extLst>
          </p:cNvPr>
          <p:cNvPicPr>
            <a:picLocks noChangeAspect="1"/>
          </p:cNvPicPr>
          <p:nvPr/>
        </p:nvPicPr>
        <p:blipFill>
          <a:blip r:embed="rId2"/>
          <a:stretch>
            <a:fillRect/>
          </a:stretch>
        </p:blipFill>
        <p:spPr>
          <a:xfrm>
            <a:off x="1" y="4191000"/>
            <a:ext cx="6095999" cy="2667000"/>
          </a:xfrm>
          <a:prstGeom prst="rect">
            <a:avLst/>
          </a:prstGeom>
        </p:spPr>
      </p:pic>
      <p:pic>
        <p:nvPicPr>
          <p:cNvPr id="3" name="Picture 2">
            <a:extLst>
              <a:ext uri="{FF2B5EF4-FFF2-40B4-BE49-F238E27FC236}">
                <a16:creationId xmlns:a16="http://schemas.microsoft.com/office/drawing/2014/main" id="{EBFE5019-5D54-4D7F-8CD7-6576427BD9DA}"/>
              </a:ext>
            </a:extLst>
          </p:cNvPr>
          <p:cNvPicPr>
            <a:picLocks noChangeAspect="1"/>
          </p:cNvPicPr>
          <p:nvPr/>
        </p:nvPicPr>
        <p:blipFill>
          <a:blip r:embed="rId2"/>
          <a:stretch>
            <a:fillRect/>
          </a:stretch>
        </p:blipFill>
        <p:spPr>
          <a:xfrm>
            <a:off x="6095999" y="4191000"/>
            <a:ext cx="6096000" cy="2667000"/>
          </a:xfrm>
          <a:prstGeom prst="rect">
            <a:avLst/>
          </a:prstGeom>
        </p:spPr>
      </p:pic>
      <p:sp>
        <p:nvSpPr>
          <p:cNvPr id="4" name="Rectangle 3">
            <a:extLst>
              <a:ext uri="{FF2B5EF4-FFF2-40B4-BE49-F238E27FC236}">
                <a16:creationId xmlns:a16="http://schemas.microsoft.com/office/drawing/2014/main" id="{7D294904-C509-4020-85FF-2B410FD8B3F7}"/>
              </a:ext>
            </a:extLst>
          </p:cNvPr>
          <p:cNvSpPr/>
          <p:nvPr/>
        </p:nvSpPr>
        <p:spPr>
          <a:xfrm>
            <a:off x="7315200" y="4191000"/>
            <a:ext cx="3962400"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5EC410-00EF-4FB6-B624-A4A12E4BA10D}"/>
              </a:ext>
            </a:extLst>
          </p:cNvPr>
          <p:cNvSpPr/>
          <p:nvPr/>
        </p:nvSpPr>
        <p:spPr>
          <a:xfrm>
            <a:off x="6096000" y="5943600"/>
            <a:ext cx="4038600"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BEE3955-921B-43C6-842E-AA08BEFD5AD8}"/>
              </a:ext>
            </a:extLst>
          </p:cNvPr>
          <p:cNvCxnSpPr>
            <a:cxnSpLocks/>
          </p:cNvCxnSpPr>
          <p:nvPr/>
        </p:nvCxnSpPr>
        <p:spPr>
          <a:xfrm>
            <a:off x="6095999"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itle 12">
            <a:extLst>
              <a:ext uri="{FF2B5EF4-FFF2-40B4-BE49-F238E27FC236}">
                <a16:creationId xmlns:a16="http://schemas.microsoft.com/office/drawing/2014/main" id="{D5BD8DE5-4276-443C-80F1-99E3AED1D5C4}"/>
              </a:ext>
            </a:extLst>
          </p:cNvPr>
          <p:cNvSpPr>
            <a:spLocks noGrp="1"/>
          </p:cNvSpPr>
          <p:nvPr>
            <p:ph type="title"/>
          </p:nvPr>
        </p:nvSpPr>
        <p:spPr>
          <a:xfrm>
            <a:off x="161925" y="0"/>
            <a:ext cx="5791200" cy="1143000"/>
          </a:xfrm>
        </p:spPr>
        <p:txBody>
          <a:bodyPr>
            <a:noAutofit/>
          </a:bodyPr>
          <a:lstStyle/>
          <a:p>
            <a:r>
              <a:rPr lang="en-US" sz="3600" dirty="0">
                <a:solidFill>
                  <a:srgbClr val="8DC74F"/>
                </a:solidFill>
              </a:rPr>
              <a:t>Probabilistic Algorithms</a:t>
            </a:r>
            <a:endParaRPr sz="3600" dirty="0">
              <a:solidFill>
                <a:srgbClr val="8DC74F"/>
              </a:solidFill>
            </a:endParaRPr>
          </a:p>
        </p:txBody>
      </p:sp>
      <p:sp>
        <p:nvSpPr>
          <p:cNvPr id="8" name="Title 12">
            <a:extLst>
              <a:ext uri="{FF2B5EF4-FFF2-40B4-BE49-F238E27FC236}">
                <a16:creationId xmlns:a16="http://schemas.microsoft.com/office/drawing/2014/main" id="{3BCBCB32-30DF-448F-8733-854D43E12DB7}"/>
              </a:ext>
            </a:extLst>
          </p:cNvPr>
          <p:cNvSpPr txBox="1">
            <a:spLocks/>
          </p:cNvSpPr>
          <p:nvPr/>
        </p:nvSpPr>
        <p:spPr>
          <a:xfrm>
            <a:off x="6238874" y="-76200"/>
            <a:ext cx="5791200" cy="1143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3600" dirty="0">
                <a:solidFill>
                  <a:srgbClr val="8DC74F"/>
                </a:solidFill>
              </a:rPr>
              <a:t>Byzantine Fault Tolerant Algorithms</a:t>
            </a:r>
          </a:p>
        </p:txBody>
      </p:sp>
      <p:sp>
        <p:nvSpPr>
          <p:cNvPr id="9" name="Title 12">
            <a:extLst>
              <a:ext uri="{FF2B5EF4-FFF2-40B4-BE49-F238E27FC236}">
                <a16:creationId xmlns:a16="http://schemas.microsoft.com/office/drawing/2014/main" id="{26C0CAA6-952A-46CB-8816-8A7A7CDF45BE}"/>
              </a:ext>
            </a:extLst>
          </p:cNvPr>
          <p:cNvSpPr txBox="1">
            <a:spLocks/>
          </p:cNvSpPr>
          <p:nvPr/>
        </p:nvSpPr>
        <p:spPr>
          <a:xfrm>
            <a:off x="152400" y="1219200"/>
            <a:ext cx="5791200" cy="25146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Proof of </a:t>
            </a:r>
            <a:r>
              <a:rPr lang="en-US" sz="2400" dirty="0" err="1"/>
              <a:t>xxxx</a:t>
            </a:r>
            <a:endParaRPr lang="en-US" sz="2400" dirty="0"/>
          </a:p>
          <a:p>
            <a:pPr marL="342900" indent="-342900">
              <a:buFont typeface="Arial" panose="020B0604020202020204" pitchFamily="34" charset="0"/>
              <a:buChar char="•"/>
            </a:pPr>
            <a:r>
              <a:rPr lang="en-US" sz="2400" dirty="0"/>
              <a:t>Ability to split into multiple chains</a:t>
            </a:r>
          </a:p>
          <a:p>
            <a:pPr marL="342900" indent="-342900">
              <a:buFont typeface="Arial" panose="020B0604020202020204" pitchFamily="34" charset="0"/>
              <a:buChar char="•"/>
            </a:pPr>
            <a:r>
              <a:rPr lang="en-US" sz="2400" dirty="0"/>
              <a:t>Consensus mechanism determined by longest chain</a:t>
            </a:r>
          </a:p>
          <a:p>
            <a:pPr marL="342900" indent="-342900">
              <a:buFont typeface="Arial" panose="020B0604020202020204" pitchFamily="34" charset="0"/>
              <a:buChar char="•"/>
            </a:pPr>
            <a:r>
              <a:rPr lang="en-US" sz="2400" dirty="0"/>
              <a:t>Value Availability over Consistency</a:t>
            </a:r>
          </a:p>
        </p:txBody>
      </p:sp>
      <p:sp>
        <p:nvSpPr>
          <p:cNvPr id="10" name="Title 12">
            <a:extLst>
              <a:ext uri="{FF2B5EF4-FFF2-40B4-BE49-F238E27FC236}">
                <a16:creationId xmlns:a16="http://schemas.microsoft.com/office/drawing/2014/main" id="{3DD0662D-9F8D-46A7-A730-1F9D6FAFA3C9}"/>
              </a:ext>
            </a:extLst>
          </p:cNvPr>
          <p:cNvSpPr txBox="1">
            <a:spLocks/>
          </p:cNvSpPr>
          <p:nvPr/>
        </p:nvSpPr>
        <p:spPr>
          <a:xfrm>
            <a:off x="6248398" y="990600"/>
            <a:ext cx="6019795" cy="3048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PBFT, IBFT, HBBFT </a:t>
            </a:r>
            <a:r>
              <a:rPr lang="en-US" sz="2400" dirty="0" err="1"/>
              <a:t>etc</a:t>
            </a:r>
            <a:endParaRPr lang="en-US" sz="2400" dirty="0"/>
          </a:p>
          <a:p>
            <a:pPr marL="342900" indent="-342900">
              <a:buFont typeface="Arial" panose="020B0604020202020204" pitchFamily="34" charset="0"/>
              <a:buChar char="•"/>
            </a:pPr>
            <a:r>
              <a:rPr lang="en-US" sz="2400" dirty="0"/>
              <a:t>Every block must have unanimous decision on validity</a:t>
            </a:r>
          </a:p>
          <a:p>
            <a:pPr marL="342900" indent="-342900">
              <a:buFont typeface="Arial" panose="020B0604020202020204" pitchFamily="34" charset="0"/>
              <a:buChar char="•"/>
            </a:pPr>
            <a:r>
              <a:rPr lang="en-US" sz="2400" dirty="0"/>
              <a:t>If &gt;33% different votes, vote again</a:t>
            </a:r>
          </a:p>
          <a:p>
            <a:pPr marL="800100" lvl="1" indent="-342900">
              <a:buFont typeface="Arial" panose="020B0604020202020204" pitchFamily="34" charset="0"/>
              <a:buChar char="•"/>
            </a:pPr>
            <a:r>
              <a:rPr lang="en-US" sz="2000" dirty="0"/>
              <a:t>System can retrieve new </a:t>
            </a:r>
            <a:r>
              <a:rPr lang="en-US" sz="2000" dirty="0" err="1"/>
              <a:t>txns</a:t>
            </a:r>
            <a:r>
              <a:rPr lang="en-US" sz="2000" dirty="0"/>
              <a:t>, but wont validate new blocks</a:t>
            </a:r>
          </a:p>
          <a:p>
            <a:pPr marL="342900" indent="-342900">
              <a:buFont typeface="Arial" panose="020B0604020202020204" pitchFamily="34" charset="0"/>
              <a:buChar char="•"/>
            </a:pPr>
            <a:r>
              <a:rPr lang="en-US" sz="2400" dirty="0"/>
              <a:t>Value Consistency over Availability</a:t>
            </a:r>
          </a:p>
        </p:txBody>
      </p:sp>
    </p:spTree>
    <p:extLst>
      <p:ext uri="{BB962C8B-B14F-4D97-AF65-F5344CB8AC3E}">
        <p14:creationId xmlns:p14="http://schemas.microsoft.com/office/powerpoint/2010/main" val="3200426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06047E-B481-40DB-9DF4-E636F12EBCC0}"/>
              </a:ext>
            </a:extLst>
          </p:cNvPr>
          <p:cNvPicPr>
            <a:picLocks noChangeAspect="1"/>
          </p:cNvPicPr>
          <p:nvPr/>
        </p:nvPicPr>
        <p:blipFill>
          <a:blip r:embed="rId2"/>
          <a:stretch>
            <a:fillRect/>
          </a:stretch>
        </p:blipFill>
        <p:spPr>
          <a:xfrm>
            <a:off x="3810000" y="1066800"/>
            <a:ext cx="4572000" cy="4515134"/>
          </a:xfrm>
          <a:prstGeom prst="rect">
            <a:avLst/>
          </a:prstGeom>
          <a:ln>
            <a:noFill/>
          </a:ln>
          <a:effectLst>
            <a:softEdge rad="112500"/>
          </a:effectLst>
        </p:spPr>
      </p:pic>
      <p:sp>
        <p:nvSpPr>
          <p:cNvPr id="3" name="TextBox 2">
            <a:extLst>
              <a:ext uri="{FF2B5EF4-FFF2-40B4-BE49-F238E27FC236}">
                <a16:creationId xmlns:a16="http://schemas.microsoft.com/office/drawing/2014/main" id="{0CF2CCAC-76A9-4812-A531-558D8A5951C7}"/>
              </a:ext>
            </a:extLst>
          </p:cNvPr>
          <p:cNvSpPr txBox="1"/>
          <p:nvPr/>
        </p:nvSpPr>
        <p:spPr>
          <a:xfrm>
            <a:off x="2819400" y="5791200"/>
            <a:ext cx="7431750" cy="923330"/>
          </a:xfrm>
          <a:prstGeom prst="rect">
            <a:avLst/>
          </a:prstGeom>
          <a:noFill/>
        </p:spPr>
        <p:txBody>
          <a:bodyPr wrap="square" rtlCol="0">
            <a:spAutoFit/>
          </a:bodyPr>
          <a:lstStyle/>
          <a:p>
            <a:r>
              <a:rPr lang="en-US" sz="5400" b="1" dirty="0">
                <a:solidFill>
                  <a:srgbClr val="8DC74F"/>
                </a:solidFill>
              </a:rPr>
              <a:t>Distributed Computing</a:t>
            </a:r>
          </a:p>
        </p:txBody>
      </p:sp>
    </p:spTree>
    <p:extLst>
      <p:ext uri="{BB962C8B-B14F-4D97-AF65-F5344CB8AC3E}">
        <p14:creationId xmlns:p14="http://schemas.microsoft.com/office/powerpoint/2010/main" val="10156336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sz="6600" dirty="0"/>
              <a:t>Distributed Computing</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Computing is spread out to multiple computers instead of one</a:t>
            </a:r>
          </a:p>
          <a:p>
            <a:pPr lvl="1"/>
            <a:r>
              <a:rPr lang="en-US" sz="2600" dirty="0"/>
              <a:t>Not just limited to MapReduce</a:t>
            </a:r>
          </a:p>
          <a:p>
            <a:pPr lvl="1"/>
            <a:r>
              <a:rPr lang="en-US" sz="2600" dirty="0"/>
              <a:t>Intranet, World Wide Web, MMORPGs </a:t>
            </a:r>
            <a:r>
              <a:rPr lang="en-US" sz="2600" dirty="0" err="1"/>
              <a:t>etc</a:t>
            </a:r>
            <a:endParaRPr lang="en-US" sz="2600" dirty="0"/>
          </a:p>
          <a:p>
            <a:r>
              <a:rPr lang="en-US" sz="2800" dirty="0"/>
              <a:t>Distributed Databases talks about storage</a:t>
            </a:r>
          </a:p>
          <a:p>
            <a:r>
              <a:rPr lang="en-US" sz="2800" dirty="0"/>
              <a:t>Distributed Computing talks about computing </a:t>
            </a:r>
          </a:p>
        </p:txBody>
      </p:sp>
    </p:spTree>
    <p:extLst>
      <p:ext uri="{BB962C8B-B14F-4D97-AF65-F5344CB8AC3E}">
        <p14:creationId xmlns:p14="http://schemas.microsoft.com/office/powerpoint/2010/main" val="14991866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Front-end Interface</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3600" dirty="0"/>
              <a:t>Interface component</a:t>
            </a:r>
          </a:p>
          <a:p>
            <a:pPr lvl="1"/>
            <a:r>
              <a:rPr lang="en-US" sz="3400" dirty="0"/>
              <a:t>Make the interface pretty and usable</a:t>
            </a:r>
          </a:p>
          <a:p>
            <a:pPr lvl="2"/>
            <a:r>
              <a:rPr lang="en-US" sz="3200" dirty="0"/>
              <a:t>HTML / App.js (React)</a:t>
            </a:r>
          </a:p>
          <a:p>
            <a:pPr lvl="2"/>
            <a:r>
              <a:rPr lang="en-US" sz="3200" dirty="0"/>
              <a:t>CSS</a:t>
            </a:r>
          </a:p>
          <a:p>
            <a:pPr lvl="2"/>
            <a:r>
              <a:rPr lang="en-US" sz="3200" dirty="0"/>
              <a:t>Other libraries like D3.js</a:t>
            </a:r>
          </a:p>
          <a:p>
            <a:pPr lvl="1"/>
            <a:r>
              <a:rPr lang="en-US" sz="3400" dirty="0"/>
              <a:t>Save certain arguments to pass into server-side</a:t>
            </a:r>
          </a:p>
        </p:txBody>
      </p:sp>
    </p:spTree>
    <p:extLst>
      <p:ext uri="{BB962C8B-B14F-4D97-AF65-F5344CB8AC3E}">
        <p14:creationId xmlns:p14="http://schemas.microsoft.com/office/powerpoint/2010/main" val="4101796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9B794D0-1E93-4CEE-BBBB-C73B397F33A6}"/>
              </a:ext>
            </a:extLst>
          </p:cNvPr>
          <p:cNvCxnSpPr>
            <a:cxnSpLocks/>
          </p:cNvCxnSpPr>
          <p:nvPr/>
        </p:nvCxnSpPr>
        <p:spPr>
          <a:xfrm>
            <a:off x="5943600" y="0"/>
            <a:ext cx="0" cy="6858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A4BF2C8-BC7F-4C3F-917D-90A6136FECF1}"/>
              </a:ext>
            </a:extLst>
          </p:cNvPr>
          <p:cNvSpPr txBox="1"/>
          <p:nvPr/>
        </p:nvSpPr>
        <p:spPr>
          <a:xfrm>
            <a:off x="1905000" y="228600"/>
            <a:ext cx="2346324" cy="584775"/>
          </a:xfrm>
          <a:prstGeom prst="rect">
            <a:avLst/>
          </a:prstGeom>
          <a:noFill/>
        </p:spPr>
        <p:txBody>
          <a:bodyPr wrap="square" rtlCol="0">
            <a:spAutoFit/>
          </a:bodyPr>
          <a:lstStyle/>
          <a:p>
            <a:r>
              <a:rPr lang="en-US" sz="3200" b="1" dirty="0">
                <a:solidFill>
                  <a:srgbClr val="8DC74F"/>
                </a:solidFill>
              </a:rPr>
              <a:t>Computing</a:t>
            </a:r>
          </a:p>
        </p:txBody>
      </p:sp>
      <p:sp>
        <p:nvSpPr>
          <p:cNvPr id="6" name="TextBox 5">
            <a:extLst>
              <a:ext uri="{FF2B5EF4-FFF2-40B4-BE49-F238E27FC236}">
                <a16:creationId xmlns:a16="http://schemas.microsoft.com/office/drawing/2014/main" id="{A612C56E-9ECE-492C-B87C-54F5EDFCD5EE}"/>
              </a:ext>
            </a:extLst>
          </p:cNvPr>
          <p:cNvSpPr txBox="1"/>
          <p:nvPr/>
        </p:nvSpPr>
        <p:spPr>
          <a:xfrm>
            <a:off x="7315205" y="228600"/>
            <a:ext cx="4267189" cy="584775"/>
          </a:xfrm>
          <a:prstGeom prst="rect">
            <a:avLst/>
          </a:prstGeom>
          <a:noFill/>
        </p:spPr>
        <p:txBody>
          <a:bodyPr wrap="square" rtlCol="0">
            <a:spAutoFit/>
          </a:bodyPr>
          <a:lstStyle/>
          <a:p>
            <a:r>
              <a:rPr lang="en-US" sz="3200" b="1" dirty="0">
                <a:solidFill>
                  <a:srgbClr val="8DC74F"/>
                </a:solidFill>
              </a:rPr>
              <a:t>Distributed Computing</a:t>
            </a:r>
          </a:p>
        </p:txBody>
      </p:sp>
      <p:pic>
        <p:nvPicPr>
          <p:cNvPr id="7" name="Picture 2" descr="What is Blockchain Technology? A step-by-step guide than anyone can understand">
            <a:extLst>
              <a:ext uri="{FF2B5EF4-FFF2-40B4-BE49-F238E27FC236}">
                <a16:creationId xmlns:a16="http://schemas.microsoft.com/office/drawing/2014/main" id="{9B0F7875-A910-4672-BEA1-AEF97E5B8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31" r="82313" b="46432"/>
          <a:stretch/>
        </p:blipFill>
        <p:spPr bwMode="auto">
          <a:xfrm>
            <a:off x="1172372" y="457200"/>
            <a:ext cx="3811580" cy="63081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Blockchain Technology? A step-by-step guide than anyone can understand">
            <a:extLst>
              <a:ext uri="{FF2B5EF4-FFF2-40B4-BE49-F238E27FC236}">
                <a16:creationId xmlns:a16="http://schemas.microsoft.com/office/drawing/2014/main" id="{FA1936FB-1D3F-4ECC-877C-3D11F28614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4" t="6848" r="58524" b="46432"/>
          <a:stretch/>
        </p:blipFill>
        <p:spPr bwMode="auto">
          <a:xfrm>
            <a:off x="7347672" y="813375"/>
            <a:ext cx="3886200" cy="6213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eople icon">
            <a:extLst>
              <a:ext uri="{FF2B5EF4-FFF2-40B4-BE49-F238E27FC236}">
                <a16:creationId xmlns:a16="http://schemas.microsoft.com/office/drawing/2014/main" id="{BC7646A4-46C2-4FE7-A284-9010AC9BE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914" y="1041975"/>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people icon">
            <a:extLst>
              <a:ext uri="{FF2B5EF4-FFF2-40B4-BE49-F238E27FC236}">
                <a16:creationId xmlns:a16="http://schemas.microsoft.com/office/drawing/2014/main" id="{C14DDEBA-ADE5-4CEB-AD3C-604FF8F2E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0233" y="2358077"/>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people icon">
            <a:extLst>
              <a:ext uri="{FF2B5EF4-FFF2-40B4-BE49-F238E27FC236}">
                <a16:creationId xmlns:a16="http://schemas.microsoft.com/office/drawing/2014/main" id="{7DA6110A-12EB-4F1D-8605-A8BDCD7E6C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374" y="4764701"/>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people icon">
            <a:extLst>
              <a:ext uri="{FF2B5EF4-FFF2-40B4-BE49-F238E27FC236}">
                <a16:creationId xmlns:a16="http://schemas.microsoft.com/office/drawing/2014/main" id="{6A8C43A3-10BE-4920-9607-DB25EC830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7567" y="5342750"/>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people icon">
            <a:extLst>
              <a:ext uri="{FF2B5EF4-FFF2-40B4-BE49-F238E27FC236}">
                <a16:creationId xmlns:a16="http://schemas.microsoft.com/office/drawing/2014/main" id="{EC3F2D43-4DF6-460A-84D9-4A5C17406B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116" y="1276438"/>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people icon">
            <a:extLst>
              <a:ext uri="{FF2B5EF4-FFF2-40B4-BE49-F238E27FC236}">
                <a16:creationId xmlns:a16="http://schemas.microsoft.com/office/drawing/2014/main" id="{133D15BB-3405-4746-911C-137F72DD9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9752" y="622189"/>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Image result for people icon">
            <a:extLst>
              <a:ext uri="{FF2B5EF4-FFF2-40B4-BE49-F238E27FC236}">
                <a16:creationId xmlns:a16="http://schemas.microsoft.com/office/drawing/2014/main" id="{F06F847F-06A6-4ECF-818A-439C8EB81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3493" y="897725"/>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people icon">
            <a:extLst>
              <a:ext uri="{FF2B5EF4-FFF2-40B4-BE49-F238E27FC236}">
                <a16:creationId xmlns:a16="http://schemas.microsoft.com/office/drawing/2014/main" id="{EE0D5F19-7DD5-4C83-84A9-5D9709CF8C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624" y="3077764"/>
            <a:ext cx="1079899" cy="1079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people icon">
            <a:extLst>
              <a:ext uri="{FF2B5EF4-FFF2-40B4-BE49-F238E27FC236}">
                <a16:creationId xmlns:a16="http://schemas.microsoft.com/office/drawing/2014/main" id="{43804661-F550-4013-AB22-46D3531E1A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6031" y="4641564"/>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Diagonal Corners Snipped 8">
            <a:extLst>
              <a:ext uri="{FF2B5EF4-FFF2-40B4-BE49-F238E27FC236}">
                <a16:creationId xmlns:a16="http://schemas.microsoft.com/office/drawing/2014/main" id="{8A96803D-9D34-4F96-86A5-B94EEBA212A1}"/>
              </a:ext>
            </a:extLst>
          </p:cNvPr>
          <p:cNvSpPr/>
          <p:nvPr/>
        </p:nvSpPr>
        <p:spPr>
          <a:xfrm>
            <a:off x="3352800" y="3617713"/>
            <a:ext cx="616077" cy="5399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Diagonal Corners Snipped 23">
            <a:extLst>
              <a:ext uri="{FF2B5EF4-FFF2-40B4-BE49-F238E27FC236}">
                <a16:creationId xmlns:a16="http://schemas.microsoft.com/office/drawing/2014/main" id="{0EFBBC53-9F12-4919-B560-C739FA7B7D43}"/>
              </a:ext>
            </a:extLst>
          </p:cNvPr>
          <p:cNvSpPr/>
          <p:nvPr/>
        </p:nvSpPr>
        <p:spPr>
          <a:xfrm>
            <a:off x="1989605" y="3962400"/>
            <a:ext cx="677395" cy="65424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Diagonal Corners Snipped 24">
            <a:extLst>
              <a:ext uri="{FF2B5EF4-FFF2-40B4-BE49-F238E27FC236}">
                <a16:creationId xmlns:a16="http://schemas.microsoft.com/office/drawing/2014/main" id="{D6310766-65C8-45EE-94DC-B17A7B5F7F02}"/>
              </a:ext>
            </a:extLst>
          </p:cNvPr>
          <p:cNvSpPr/>
          <p:nvPr/>
        </p:nvSpPr>
        <p:spPr>
          <a:xfrm rot="12596755">
            <a:off x="1676400" y="3073686"/>
            <a:ext cx="865935" cy="38626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Diagonal Corners Snipped 25">
            <a:extLst>
              <a:ext uri="{FF2B5EF4-FFF2-40B4-BE49-F238E27FC236}">
                <a16:creationId xmlns:a16="http://schemas.microsoft.com/office/drawing/2014/main" id="{5D2CDC8F-04D3-490F-A521-48D5DFEDEF47}"/>
              </a:ext>
            </a:extLst>
          </p:cNvPr>
          <p:cNvSpPr/>
          <p:nvPr/>
        </p:nvSpPr>
        <p:spPr>
          <a:xfrm rot="7674217">
            <a:off x="9532016" y="3047052"/>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Picture 8" descr="Image result for people icon">
            <a:extLst>
              <a:ext uri="{FF2B5EF4-FFF2-40B4-BE49-F238E27FC236}">
                <a16:creationId xmlns:a16="http://schemas.microsoft.com/office/drawing/2014/main" id="{E76F3628-0CF6-4442-BA39-28AE356E4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5673" y="3071313"/>
            <a:ext cx="1079899" cy="1079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Diagonal Corners Snipped 27">
            <a:extLst>
              <a:ext uri="{FF2B5EF4-FFF2-40B4-BE49-F238E27FC236}">
                <a16:creationId xmlns:a16="http://schemas.microsoft.com/office/drawing/2014/main" id="{485566F1-27DE-4622-8431-5F31EA52B35D}"/>
              </a:ext>
            </a:extLst>
          </p:cNvPr>
          <p:cNvSpPr/>
          <p:nvPr/>
        </p:nvSpPr>
        <p:spPr>
          <a:xfrm rot="7978968">
            <a:off x="9800891" y="4088314"/>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Diagonal Corners Snipped 28">
            <a:extLst>
              <a:ext uri="{FF2B5EF4-FFF2-40B4-BE49-F238E27FC236}">
                <a16:creationId xmlns:a16="http://schemas.microsoft.com/office/drawing/2014/main" id="{66B3AECA-9C8D-4A70-9DBD-64226D81A6AA}"/>
              </a:ext>
            </a:extLst>
          </p:cNvPr>
          <p:cNvSpPr/>
          <p:nvPr/>
        </p:nvSpPr>
        <p:spPr>
          <a:xfrm rot="7162413">
            <a:off x="7286173" y="4832417"/>
            <a:ext cx="888993" cy="85205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Diagonal Corners Snipped 30">
            <a:extLst>
              <a:ext uri="{FF2B5EF4-FFF2-40B4-BE49-F238E27FC236}">
                <a16:creationId xmlns:a16="http://schemas.microsoft.com/office/drawing/2014/main" id="{C6D2FE6F-E047-45B4-8157-8DF7C1E6765B}"/>
              </a:ext>
            </a:extLst>
          </p:cNvPr>
          <p:cNvSpPr/>
          <p:nvPr/>
        </p:nvSpPr>
        <p:spPr>
          <a:xfrm rot="7978968">
            <a:off x="8836583" y="4614106"/>
            <a:ext cx="1730219" cy="1915848"/>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Diagonal Corners Snipped 31">
            <a:extLst>
              <a:ext uri="{FF2B5EF4-FFF2-40B4-BE49-F238E27FC236}">
                <a16:creationId xmlns:a16="http://schemas.microsoft.com/office/drawing/2014/main" id="{15ED1ECA-B80A-4179-A565-4470E6581587}"/>
              </a:ext>
            </a:extLst>
          </p:cNvPr>
          <p:cNvSpPr/>
          <p:nvPr/>
        </p:nvSpPr>
        <p:spPr>
          <a:xfrm rot="7978968">
            <a:off x="8802773" y="6216839"/>
            <a:ext cx="468473" cy="466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Diagonal Corners Snipped 32">
            <a:extLst>
              <a:ext uri="{FF2B5EF4-FFF2-40B4-BE49-F238E27FC236}">
                <a16:creationId xmlns:a16="http://schemas.microsoft.com/office/drawing/2014/main" id="{F0906A5E-3C6D-4686-A8F1-2348C2F65870}"/>
              </a:ext>
            </a:extLst>
          </p:cNvPr>
          <p:cNvSpPr/>
          <p:nvPr/>
        </p:nvSpPr>
        <p:spPr>
          <a:xfrm rot="12573240">
            <a:off x="8180789" y="5352864"/>
            <a:ext cx="1512235" cy="112791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8" descr="Image result for people icon">
            <a:extLst>
              <a:ext uri="{FF2B5EF4-FFF2-40B4-BE49-F238E27FC236}">
                <a16:creationId xmlns:a16="http://schemas.microsoft.com/office/drawing/2014/main" id="{917600A3-3161-4AC2-ADED-D917F43D78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999" y="5434981"/>
            <a:ext cx="1226135" cy="112294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computer server icon">
            <a:extLst>
              <a:ext uri="{FF2B5EF4-FFF2-40B4-BE49-F238E27FC236}">
                <a16:creationId xmlns:a16="http://schemas.microsoft.com/office/drawing/2014/main" id="{89B13694-780A-4C41-814D-7143573419B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839628" y="178498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computer server icon">
            <a:extLst>
              <a:ext uri="{FF2B5EF4-FFF2-40B4-BE49-F238E27FC236}">
                <a16:creationId xmlns:a16="http://schemas.microsoft.com/office/drawing/2014/main" id="{82F4AA60-6392-476B-9224-3BC1D53FF75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067187" y="87855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computer server icon">
            <a:extLst>
              <a:ext uri="{FF2B5EF4-FFF2-40B4-BE49-F238E27FC236}">
                <a16:creationId xmlns:a16="http://schemas.microsoft.com/office/drawing/2014/main" id="{627C5131-958D-48A4-9A80-2CA18322A19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10137848" y="242224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computer server icon">
            <a:extLst>
              <a:ext uri="{FF2B5EF4-FFF2-40B4-BE49-F238E27FC236}">
                <a16:creationId xmlns:a16="http://schemas.microsoft.com/office/drawing/2014/main" id="{FE2191D9-C799-4D7A-AF80-B24601B64B3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9177081" y="1169052"/>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server icon">
            <a:extLst>
              <a:ext uri="{FF2B5EF4-FFF2-40B4-BE49-F238E27FC236}">
                <a16:creationId xmlns:a16="http://schemas.microsoft.com/office/drawing/2014/main" id="{7CE915E8-7E70-4865-9828-013A3D6E9B7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183541" y="1814420"/>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Image result for computer server icon">
            <a:extLst>
              <a:ext uri="{FF2B5EF4-FFF2-40B4-BE49-F238E27FC236}">
                <a16:creationId xmlns:a16="http://schemas.microsoft.com/office/drawing/2014/main" id="{05C5DDB9-719D-4EFB-B947-1FF5A656417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389481" y="1026079"/>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computer server icon">
            <a:extLst>
              <a:ext uri="{FF2B5EF4-FFF2-40B4-BE49-F238E27FC236}">
                <a16:creationId xmlns:a16="http://schemas.microsoft.com/office/drawing/2014/main" id="{3A732EDB-E773-4FCF-86C7-68E836719F4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552332" y="947495"/>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computer server icon">
            <a:extLst>
              <a:ext uri="{FF2B5EF4-FFF2-40B4-BE49-F238E27FC236}">
                <a16:creationId xmlns:a16="http://schemas.microsoft.com/office/drawing/2014/main" id="{6846C15F-9C7A-4B55-A580-23C2C69B75A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7384253" y="2036214"/>
            <a:ext cx="455119" cy="7033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computer server icon">
            <a:extLst>
              <a:ext uri="{FF2B5EF4-FFF2-40B4-BE49-F238E27FC236}">
                <a16:creationId xmlns:a16="http://schemas.microsoft.com/office/drawing/2014/main" id="{EE6D44BD-6B0C-4AF8-AEA5-2D7D31E8451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808456" y="2339633"/>
            <a:ext cx="455119" cy="70336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Diagonal Corners Snipped 43">
            <a:extLst>
              <a:ext uri="{FF2B5EF4-FFF2-40B4-BE49-F238E27FC236}">
                <a16:creationId xmlns:a16="http://schemas.microsoft.com/office/drawing/2014/main" id="{B3B7F329-0B44-4D1B-BE7E-3D9D8360C6EC}"/>
              </a:ext>
            </a:extLst>
          </p:cNvPr>
          <p:cNvSpPr/>
          <p:nvPr/>
        </p:nvSpPr>
        <p:spPr>
          <a:xfrm rot="5400000">
            <a:off x="7128399" y="3201023"/>
            <a:ext cx="1727060" cy="112351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Diagonal Corners Snipped 44">
            <a:extLst>
              <a:ext uri="{FF2B5EF4-FFF2-40B4-BE49-F238E27FC236}">
                <a16:creationId xmlns:a16="http://schemas.microsoft.com/office/drawing/2014/main" id="{26063B8C-BC25-42FB-BAB0-F921CBDEC4C1}"/>
              </a:ext>
            </a:extLst>
          </p:cNvPr>
          <p:cNvSpPr/>
          <p:nvPr/>
        </p:nvSpPr>
        <p:spPr>
          <a:xfrm rot="5400000">
            <a:off x="8194357" y="3169864"/>
            <a:ext cx="431871" cy="50992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Picture 4" descr="Image result for computer server icon">
            <a:extLst>
              <a:ext uri="{FF2B5EF4-FFF2-40B4-BE49-F238E27FC236}">
                <a16:creationId xmlns:a16="http://schemas.microsoft.com/office/drawing/2014/main" id="{12FB5C9B-7614-47E1-A812-4E05C6229C5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2393152" y="2752827"/>
            <a:ext cx="1033588" cy="15973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computer server icon">
            <a:extLst>
              <a:ext uri="{FF2B5EF4-FFF2-40B4-BE49-F238E27FC236}">
                <a16:creationId xmlns:a16="http://schemas.microsoft.com/office/drawing/2014/main" id="{92EF6F4D-EA57-49FB-AFCC-D376634FBCE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000" b="96000" l="364" r="92364">
                        <a14:foregroundMark x1="5455" y1="19529" x2="58545" y2="3059"/>
                        <a14:foregroundMark x1="58545" y1="3059" x2="90909" y2="18353"/>
                        <a14:foregroundMark x1="90909" y1="18353" x2="94543" y2="81647"/>
                        <a14:foregroundMark x1="64639" y1="91257" x2="31636" y2="96941"/>
                        <a14:foregroundMark x1="31636" y1="96941" x2="13091" y2="89412"/>
                        <a14:foregroundMark x1="13091" y1="89412" x2="727" y2="76706"/>
                        <a14:foregroundMark x1="727" y1="76706" x2="9818" y2="19765"/>
                        <a14:foregroundMark x1="49091" y1="17647" x2="50909" y2="72706"/>
                        <a14:foregroundMark x1="62909" y1="24706" x2="78182" y2="81882"/>
                        <a14:foregroundMark x1="78182" y1="22824" x2="59636" y2="14353"/>
                        <a14:foregroundMark x1="59636" y1="14353" x2="36727" y2="17647"/>
                        <a14:foregroundMark x1="36727" y1="17647" x2="25091" y2="28235"/>
                        <a14:foregroundMark x1="25091" y1="28235" x2="21818" y2="82824"/>
                        <a14:foregroundMark x1="21818" y1="82824" x2="21818" y2="83059"/>
                        <a14:foregroundMark x1="28727" y1="36706" x2="30909" y2="86824"/>
                        <a14:foregroundMark x1="34182" y1="92471" x2="56364" y2="76706"/>
                        <a14:foregroundMark x1="53455" y1="4235" x2="59273" y2="5412"/>
                        <a14:foregroundMark x1="92364" y1="21176" x2="92727" y2="55294"/>
                        <a14:foregroundMark x1="10545" y1="65882" x2="10545" y2="65882"/>
                        <a14:foregroundMark x1="10545" y1="76471" x2="10545" y2="76471"/>
                        <a14:foregroundMark x1="38909" y1="96000" x2="38909" y2="96000"/>
                        <a14:backgroundMark x1="93818" y1="84471" x2="79636" y2="92941"/>
                        <a14:backgroundMark x1="79636" y1="92941" x2="79273" y2="92941"/>
                        <a14:backgroundMark x1="94909" y1="84235" x2="94909" y2="84235"/>
                        <a14:backgroundMark x1="94909" y1="82118" x2="94909" y2="82118"/>
                        <a14:backgroundMark x1="94909" y1="83059" x2="94909" y2="87059"/>
                        <a14:backgroundMark x1="94909" y1="81647" x2="94909" y2="85176"/>
                        <a14:backgroundMark x1="73455" y1="89412" x2="71636" y2="93647"/>
                      </a14:backgroundRemoval>
                    </a14:imgEffect>
                  </a14:imgLayer>
                </a14:imgProps>
              </a:ext>
              <a:ext uri="{28A0092B-C50C-407E-A947-70E740481C1C}">
                <a14:useLocalDpi xmlns:a14="http://schemas.microsoft.com/office/drawing/2010/main" val="0"/>
              </a:ext>
            </a:extLst>
          </a:blip>
          <a:srcRect/>
          <a:stretch>
            <a:fillRect/>
          </a:stretch>
        </p:blipFill>
        <p:spPr bwMode="auto">
          <a:xfrm>
            <a:off x="8269253" y="3134456"/>
            <a:ext cx="1033588" cy="159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143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sz="6600" dirty="0"/>
              <a:t>Distributed Computing</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Blockchain (Or Distributed Ledger Technologies) do not rely on just one computer</a:t>
            </a:r>
          </a:p>
          <a:p>
            <a:r>
              <a:rPr lang="en-US" sz="2800" dirty="0"/>
              <a:t>Validation of messages/transactions, connection and synchronizing with other nodes is spread across nodes</a:t>
            </a:r>
          </a:p>
          <a:p>
            <a:pPr lvl="2"/>
            <a:r>
              <a:rPr lang="en-US" sz="2400" dirty="0"/>
              <a:t>Different nodes may validate different transactions</a:t>
            </a:r>
          </a:p>
          <a:p>
            <a:pPr lvl="2"/>
            <a:r>
              <a:rPr lang="en-US" sz="2400" dirty="0"/>
              <a:t>Different nodes may connect to different nodes</a:t>
            </a:r>
            <a:endParaRPr lang="en-US" sz="2800" dirty="0"/>
          </a:p>
          <a:p>
            <a:r>
              <a:rPr lang="en-US" sz="2800" dirty="0"/>
              <a:t>Necessary for different computations to be processed by different computers</a:t>
            </a:r>
          </a:p>
          <a:p>
            <a:pPr lvl="2"/>
            <a:r>
              <a:rPr lang="en-US" sz="2400" dirty="0"/>
              <a:t>May be too much for one/every computer to handle</a:t>
            </a:r>
          </a:p>
        </p:txBody>
      </p:sp>
    </p:spTree>
    <p:extLst>
      <p:ext uri="{BB962C8B-B14F-4D97-AF65-F5344CB8AC3E}">
        <p14:creationId xmlns:p14="http://schemas.microsoft.com/office/powerpoint/2010/main" val="3247922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9144000" cy="1143000"/>
          </a:xfrm>
        </p:spPr>
        <p:txBody>
          <a:bodyPr>
            <a:noAutofit/>
          </a:bodyPr>
          <a:lstStyle/>
          <a:p>
            <a:r>
              <a:rPr lang="en-US" sz="4800" dirty="0"/>
              <a:t>Validation of messages/transactions</a:t>
            </a:r>
            <a:endParaRPr sz="48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Question:</a:t>
            </a:r>
          </a:p>
          <a:p>
            <a:pPr lvl="1"/>
            <a:r>
              <a:rPr lang="en-US" sz="2600" dirty="0"/>
              <a:t>How do messages/transactions get validated?</a:t>
            </a:r>
          </a:p>
          <a:p>
            <a:r>
              <a:rPr lang="en-US" sz="2400" dirty="0"/>
              <a:t>Answer:</a:t>
            </a:r>
          </a:p>
          <a:p>
            <a:pPr lvl="1"/>
            <a:r>
              <a:rPr lang="en-US" sz="2200" dirty="0"/>
              <a:t>Through Cryptography</a:t>
            </a:r>
          </a:p>
        </p:txBody>
      </p:sp>
    </p:spTree>
    <p:extLst>
      <p:ext uri="{BB962C8B-B14F-4D97-AF65-F5344CB8AC3E}">
        <p14:creationId xmlns:p14="http://schemas.microsoft.com/office/powerpoint/2010/main" val="2758544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result for cryptography icon">
            <a:extLst>
              <a:ext uri="{FF2B5EF4-FFF2-40B4-BE49-F238E27FC236}">
                <a16:creationId xmlns:a16="http://schemas.microsoft.com/office/drawing/2014/main" id="{E4E994B9-2A57-46B0-98B4-06C2ABC6B1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1066800"/>
            <a:ext cx="3962400" cy="3962400"/>
          </a:xfrm>
          <a:prstGeom prst="rect">
            <a:avLst/>
          </a:prstGeom>
          <a:solidFill>
            <a:srgbClr val="8DC74F"/>
          </a:solidFill>
        </p:spPr>
      </p:pic>
      <p:sp>
        <p:nvSpPr>
          <p:cNvPr id="4" name="TextBox 3">
            <a:extLst>
              <a:ext uri="{FF2B5EF4-FFF2-40B4-BE49-F238E27FC236}">
                <a16:creationId xmlns:a16="http://schemas.microsoft.com/office/drawing/2014/main" id="{56472954-F35E-4768-921F-72F4C9ECF48E}"/>
              </a:ext>
            </a:extLst>
          </p:cNvPr>
          <p:cNvSpPr txBox="1"/>
          <p:nvPr/>
        </p:nvSpPr>
        <p:spPr>
          <a:xfrm>
            <a:off x="4114800" y="5181600"/>
            <a:ext cx="5867400" cy="923330"/>
          </a:xfrm>
          <a:prstGeom prst="rect">
            <a:avLst/>
          </a:prstGeom>
          <a:noFill/>
        </p:spPr>
        <p:txBody>
          <a:bodyPr wrap="square" rtlCol="0">
            <a:spAutoFit/>
          </a:bodyPr>
          <a:lstStyle/>
          <a:p>
            <a:r>
              <a:rPr lang="en-US" sz="5400" b="1" dirty="0">
                <a:solidFill>
                  <a:srgbClr val="8DC74F"/>
                </a:solidFill>
              </a:rPr>
              <a:t>Cryptography</a:t>
            </a:r>
          </a:p>
        </p:txBody>
      </p:sp>
    </p:spTree>
    <p:extLst>
      <p:ext uri="{BB962C8B-B14F-4D97-AF65-F5344CB8AC3E}">
        <p14:creationId xmlns:p14="http://schemas.microsoft.com/office/powerpoint/2010/main" val="1803953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Cryptography</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2800" dirty="0"/>
              <a:t>The first half of Crypto-currency</a:t>
            </a:r>
          </a:p>
          <a:p>
            <a:r>
              <a:rPr lang="en-US" sz="2800" dirty="0"/>
              <a:t>Primarily consists of two parts:</a:t>
            </a:r>
          </a:p>
          <a:p>
            <a:pPr lvl="1"/>
            <a:r>
              <a:rPr lang="en-US" sz="2600" dirty="0"/>
              <a:t>Hashes</a:t>
            </a:r>
          </a:p>
          <a:p>
            <a:pPr lvl="1"/>
            <a:r>
              <a:rPr lang="en-US" sz="2600" dirty="0"/>
              <a:t>Encryption</a:t>
            </a:r>
          </a:p>
        </p:txBody>
      </p:sp>
    </p:spTree>
    <p:extLst>
      <p:ext uri="{BB962C8B-B14F-4D97-AF65-F5344CB8AC3E}">
        <p14:creationId xmlns:p14="http://schemas.microsoft.com/office/powerpoint/2010/main" val="2270408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Hashes</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800" dirty="0"/>
              <a:t>A one-way function</a:t>
            </a:r>
          </a:p>
          <a:p>
            <a:r>
              <a:rPr lang="en-SG" sz="2800" dirty="0"/>
              <a:t>Takes in an input value, and outputs a value of fixed-length</a:t>
            </a:r>
          </a:p>
          <a:p>
            <a:r>
              <a:rPr lang="en-SG" sz="2800" dirty="0"/>
              <a:t>Deterministic</a:t>
            </a:r>
          </a:p>
          <a:p>
            <a:pPr lvl="1"/>
            <a:r>
              <a:rPr lang="en-SG" sz="2800" dirty="0"/>
              <a:t>Same input value </a:t>
            </a:r>
            <a:r>
              <a:rPr lang="en-SG" sz="2800" dirty="0">
                <a:sym typeface="Wingdings" panose="05000000000000000000" pitchFamily="2" charset="2"/>
              </a:rPr>
              <a:t> Same output value</a:t>
            </a:r>
          </a:p>
          <a:p>
            <a:r>
              <a:rPr lang="en-SG" sz="2800" dirty="0">
                <a:sym typeface="Wingdings" panose="05000000000000000000" pitchFamily="2" charset="2"/>
              </a:rPr>
              <a:t>Used to make data unreadable</a:t>
            </a:r>
            <a:endParaRPr lang="en-SG" sz="2800" dirty="0"/>
          </a:p>
        </p:txBody>
      </p:sp>
      <p:pic>
        <p:nvPicPr>
          <p:cNvPr id="4" name="Picture 3">
            <a:extLst>
              <a:ext uri="{FF2B5EF4-FFF2-40B4-BE49-F238E27FC236}">
                <a16:creationId xmlns:a16="http://schemas.microsoft.com/office/drawing/2014/main" id="{47F7620F-5638-450E-B638-84E6BA4445A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343400" y="4737483"/>
            <a:ext cx="1533525" cy="1533525"/>
          </a:xfrm>
          <a:prstGeom prst="rect">
            <a:avLst/>
          </a:prstGeom>
        </p:spPr>
      </p:pic>
      <p:pic>
        <p:nvPicPr>
          <p:cNvPr id="5" name="Picture 6" descr="Image result for fruit blender">
            <a:extLst>
              <a:ext uri="{FF2B5EF4-FFF2-40B4-BE49-F238E27FC236}">
                <a16:creationId xmlns:a16="http://schemas.microsoft.com/office/drawing/2014/main" id="{28E7E209-2944-4AD0-BC06-C4657CD00A3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4688" l="10000" r="90000">
                        <a14:foregroundMark x1="36719" y1="87500" x2="73438" y2="87188"/>
                        <a14:foregroundMark x1="73438" y1="87188" x2="73438" y2="87188"/>
                        <a14:foregroundMark x1="33594" y1="84844" x2="32031" y2="93438"/>
                        <a14:foregroundMark x1="32031" y1="93438" x2="67969" y2="91094"/>
                        <a14:foregroundMark x1="67969" y1="91094" x2="70781" y2="91094"/>
                        <a14:foregroundMark x1="35000" y1="95469" x2="60938" y2="93125"/>
                        <a14:foregroundMark x1="60938" y1="93125" x2="70156" y2="94688"/>
                        <a14:foregroundMark x1="46563" y1="9219" x2="62656" y2="7969"/>
                        <a14:foregroundMark x1="45313" y1="4531" x2="53594" y2="5781"/>
                        <a14:foregroundMark x1="53594" y1="5781" x2="58281" y2="5000"/>
                      </a14:backgroundRemoval>
                    </a14:imgEffect>
                  </a14:imgLayer>
                </a14:imgProps>
              </a:ext>
              <a:ext uri="{28A0092B-C50C-407E-A947-70E740481C1C}">
                <a14:useLocalDpi xmlns:a14="http://schemas.microsoft.com/office/drawing/2010/main" val="0"/>
              </a:ext>
            </a:extLst>
          </a:blip>
          <a:srcRect/>
          <a:stretch>
            <a:fillRect/>
          </a:stretch>
        </p:blipFill>
        <p:spPr bwMode="auto">
          <a:xfrm>
            <a:off x="7315200" y="4333874"/>
            <a:ext cx="2524126" cy="2524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apes">
            <a:extLst>
              <a:ext uri="{FF2B5EF4-FFF2-40B4-BE49-F238E27FC236}">
                <a16:creationId xmlns:a16="http://schemas.microsoft.com/office/drawing/2014/main" id="{79A4C2C2-FA97-4FE1-AF80-4964C3D508A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12020" y="5498382"/>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mango">
            <a:extLst>
              <a:ext uri="{FF2B5EF4-FFF2-40B4-BE49-F238E27FC236}">
                <a16:creationId xmlns:a16="http://schemas.microsoft.com/office/drawing/2014/main" id="{61273D04-0505-4E55-BB4D-4BEE79077D5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8000" r="91800">
                        <a14:foregroundMark x1="8200" y1="42400" x2="8000" y2="61800"/>
                        <a14:foregroundMark x1="91200" y1="54800" x2="91800" y2="81200"/>
                      </a14:backgroundRemoval>
                    </a14:imgEffect>
                  </a14:imgLayer>
                </a14:imgProps>
              </a:ext>
              <a:ext uri="{28A0092B-C50C-407E-A947-70E740481C1C}">
                <a14:useLocalDpi xmlns:a14="http://schemas.microsoft.com/office/drawing/2010/main" val="0"/>
              </a:ext>
            </a:extLst>
          </a:blip>
          <a:srcRect/>
          <a:stretch>
            <a:fillRect/>
          </a:stretch>
        </p:blipFill>
        <p:spPr bwMode="auto">
          <a:xfrm>
            <a:off x="3429000" y="5433960"/>
            <a:ext cx="1424040" cy="142404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564590A-A85C-44DF-B40C-51FF347FBEC7}"/>
              </a:ext>
            </a:extLst>
          </p:cNvPr>
          <p:cNvCxnSpPr/>
          <p:nvPr/>
        </p:nvCxnSpPr>
        <p:spPr>
          <a:xfrm>
            <a:off x="6550295" y="5498382"/>
            <a:ext cx="1368289" cy="0"/>
          </a:xfrm>
          <a:prstGeom prst="straightConnector1">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B673A3B-8586-45D6-9CE3-25360DE38302}"/>
              </a:ext>
            </a:extLst>
          </p:cNvPr>
          <p:cNvCxnSpPr/>
          <p:nvPr/>
        </p:nvCxnSpPr>
        <p:spPr>
          <a:xfrm>
            <a:off x="9299711" y="5498382"/>
            <a:ext cx="1368289" cy="0"/>
          </a:xfrm>
          <a:prstGeom prst="straightConnector1">
            <a:avLst/>
          </a:prstGeom>
          <a:ln w="155575">
            <a:tailEnd type="triangle"/>
          </a:ln>
        </p:spPr>
        <p:style>
          <a:lnRef idx="1">
            <a:schemeClr val="accent1"/>
          </a:lnRef>
          <a:fillRef idx="0">
            <a:schemeClr val="accent1"/>
          </a:fillRef>
          <a:effectRef idx="0">
            <a:schemeClr val="accent1"/>
          </a:effectRef>
          <a:fontRef idx="minor">
            <a:schemeClr val="tx1"/>
          </a:fontRef>
        </p:style>
      </p:cxnSp>
      <p:pic>
        <p:nvPicPr>
          <p:cNvPr id="10" name="Picture 12" descr="Related image">
            <a:extLst>
              <a:ext uri="{FF2B5EF4-FFF2-40B4-BE49-F238E27FC236}">
                <a16:creationId xmlns:a16="http://schemas.microsoft.com/office/drawing/2014/main" id="{F7E2814D-351C-4BD3-81F5-550878DC8809}"/>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9920" b="95200" l="10000" r="92000">
                        <a14:foregroundMark x1="25800" y1="16480" x2="77979" y2="18828"/>
                        <a14:foregroundMark x1="21200" y1="12160" x2="70600" y2="15040"/>
                        <a14:foregroundMark x1="70600" y1="15040" x2="76200" y2="14560"/>
                        <a14:foregroundMark x1="72000" y1="12480" x2="41400" y2="11840"/>
                        <a14:foregroundMark x1="17200" y1="17440" x2="38600" y2="19200"/>
                        <a14:foregroundMark x1="38600" y1="19200" x2="49600" y2="18720"/>
                        <a14:foregroundMark x1="49600" y1="18720" x2="56600" y2="19040"/>
                        <a14:foregroundMark x1="73000" y1="13120" x2="79205" y2="18360"/>
                        <a14:foregroundMark x1="79570" y1="21553" x2="79000" y2="23680"/>
                        <a14:foregroundMark x1="73000" y1="12480" x2="79200" y2="14240"/>
                        <a14:foregroundMark x1="80180" y1="22425" x2="79400" y2="26880"/>
                        <a14:foregroundMark x1="80337" y1="21523" x2="80180" y2="22422"/>
                        <a14:foregroundMark x1="79400" y1="26880" x2="78800" y2="27520"/>
                        <a14:foregroundMark x1="67000" y1="92000" x2="36000" y2="93600"/>
                        <a14:foregroundMark x1="29800" y1="91040" x2="32400" y2="93920"/>
                        <a14:foregroundMark x1="65000" y1="93440" x2="37800" y2="95200"/>
                        <a14:backgroundMark x1="82400" y1="19520" x2="94800" y2="18880"/>
                        <a14:backgroundMark x1="82200" y1="18240" x2="82400" y2="21440"/>
                      </a14:backgroundRemoval>
                    </a14:imgEffect>
                  </a14:imgLayer>
                </a14:imgProps>
              </a:ext>
              <a:ext uri="{28A0092B-C50C-407E-A947-70E740481C1C}">
                <a14:useLocalDpi xmlns:a14="http://schemas.microsoft.com/office/drawing/2010/main" val="0"/>
              </a:ext>
            </a:extLst>
          </a:blip>
          <a:srcRect/>
          <a:stretch>
            <a:fillRect/>
          </a:stretch>
        </p:blipFill>
        <p:spPr bwMode="auto">
          <a:xfrm>
            <a:off x="10668000" y="4737483"/>
            <a:ext cx="1454418" cy="181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089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Hashes</a:t>
            </a:r>
            <a:endParaRPr sz="6600" dirty="0"/>
          </a:p>
        </p:txBody>
      </p:sp>
      <p:pic>
        <p:nvPicPr>
          <p:cNvPr id="5" name="Content Placeholder 4">
            <a:extLst>
              <a:ext uri="{FF2B5EF4-FFF2-40B4-BE49-F238E27FC236}">
                <a16:creationId xmlns:a16="http://schemas.microsoft.com/office/drawing/2014/main" id="{4D24B633-89E0-4E41-A6F6-6EA9F94627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941627"/>
            <a:ext cx="9144000" cy="4041546"/>
          </a:xfrm>
        </p:spPr>
      </p:pic>
      <p:sp>
        <p:nvSpPr>
          <p:cNvPr id="6" name="Rectangle 5">
            <a:extLst>
              <a:ext uri="{FF2B5EF4-FFF2-40B4-BE49-F238E27FC236}">
                <a16:creationId xmlns:a16="http://schemas.microsoft.com/office/drawing/2014/main" id="{F2727AC3-D7A2-4106-9EDC-0F6F83B6CE3A}"/>
              </a:ext>
            </a:extLst>
          </p:cNvPr>
          <p:cNvSpPr/>
          <p:nvPr/>
        </p:nvSpPr>
        <p:spPr>
          <a:xfrm>
            <a:off x="8763000" y="5105401"/>
            <a:ext cx="1752600" cy="685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2883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Hashes</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800" dirty="0"/>
              <a:t>How are Hashes used in Blockchain?</a:t>
            </a:r>
            <a:endParaRPr lang="en-SG" sz="2600" dirty="0"/>
          </a:p>
          <a:p>
            <a:r>
              <a:rPr lang="en-SG" sz="2800" dirty="0"/>
              <a:t>Unique Identifiers</a:t>
            </a:r>
          </a:p>
          <a:p>
            <a:pPr lvl="2"/>
            <a:r>
              <a:rPr lang="en-SG" sz="2400" dirty="0"/>
              <a:t>Transaction Hash, Block Hash</a:t>
            </a:r>
            <a:endParaRPr lang="en-SG" sz="2800" dirty="0"/>
          </a:p>
          <a:p>
            <a:r>
              <a:rPr lang="en-SG" sz="2800" dirty="0">
                <a:sym typeface="Wingdings" panose="05000000000000000000" pitchFamily="2" charset="2"/>
              </a:rPr>
              <a:t>Used to prove data integrity </a:t>
            </a:r>
          </a:p>
        </p:txBody>
      </p:sp>
    </p:spTree>
    <p:extLst>
      <p:ext uri="{BB962C8B-B14F-4D97-AF65-F5344CB8AC3E}">
        <p14:creationId xmlns:p14="http://schemas.microsoft.com/office/powerpoint/2010/main" val="1462324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Hashes</a:t>
            </a:r>
            <a:endParaRPr sz="6600" dirty="0"/>
          </a:p>
        </p:txBody>
      </p:sp>
      <p:sp>
        <p:nvSpPr>
          <p:cNvPr id="3" name="Content Placeholder 2">
            <a:extLst>
              <a:ext uri="{FF2B5EF4-FFF2-40B4-BE49-F238E27FC236}">
                <a16:creationId xmlns:a16="http://schemas.microsoft.com/office/drawing/2014/main" id="{32DF29A8-718F-45B9-B11F-A01775872E40}"/>
              </a:ext>
            </a:extLst>
          </p:cNvPr>
          <p:cNvSpPr>
            <a:spLocks noGrp="1"/>
          </p:cNvSpPr>
          <p:nvPr>
            <p:ph idx="1"/>
          </p:nvPr>
        </p:nvSpPr>
        <p:spPr/>
        <p:txBody>
          <a:bodyPr/>
          <a:lstStyle/>
          <a:p>
            <a:endParaRPr lang="en-US"/>
          </a:p>
        </p:txBody>
      </p:sp>
      <p:pic>
        <p:nvPicPr>
          <p:cNvPr id="30722" name="Picture 2" descr="https://lisk.io/content/5-academy/2-blockchain-basics/4-how-does-blockchain-work/5-what-is-hashing/15a-structure-of-blockchain.jpg">
            <a:extLst>
              <a:ext uri="{FF2B5EF4-FFF2-40B4-BE49-F238E27FC236}">
                <a16:creationId xmlns:a16="http://schemas.microsoft.com/office/drawing/2014/main" id="{F9745BA5-A746-49B0-ABC5-5A4FC1AD0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2476"/>
            <a:ext cx="8610600" cy="52155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79ED7E-1A27-4028-905C-36DB6DF6B325}"/>
              </a:ext>
            </a:extLst>
          </p:cNvPr>
          <p:cNvSpPr/>
          <p:nvPr/>
        </p:nvSpPr>
        <p:spPr>
          <a:xfrm>
            <a:off x="8305800" y="6057900"/>
            <a:ext cx="1752600" cy="685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A26F14-EA9F-480A-9EC6-6C79FAD704B3}"/>
              </a:ext>
            </a:extLst>
          </p:cNvPr>
          <p:cNvSpPr/>
          <p:nvPr/>
        </p:nvSpPr>
        <p:spPr>
          <a:xfrm>
            <a:off x="11422237" y="6488668"/>
            <a:ext cx="769763" cy="369332"/>
          </a:xfrm>
          <a:prstGeom prst="rect">
            <a:avLst/>
          </a:prstGeom>
        </p:spPr>
        <p:txBody>
          <a:bodyPr wrap="none">
            <a:spAutoFit/>
          </a:bodyPr>
          <a:lstStyle/>
          <a:p>
            <a:r>
              <a:rPr lang="en-US" dirty="0">
                <a:hlinkClick r:id="rId3"/>
              </a:rPr>
              <a:t>Demo</a:t>
            </a:r>
            <a:endParaRPr lang="en-US" dirty="0"/>
          </a:p>
        </p:txBody>
      </p:sp>
    </p:spTree>
    <p:extLst>
      <p:ext uri="{BB962C8B-B14F-4D97-AF65-F5344CB8AC3E}">
        <p14:creationId xmlns:p14="http://schemas.microsoft.com/office/powerpoint/2010/main" val="3465096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Encryption</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800" dirty="0">
                <a:sym typeface="Wingdings" panose="05000000000000000000" pitchFamily="2" charset="2"/>
              </a:rPr>
              <a:t>Signing Transactions</a:t>
            </a:r>
          </a:p>
          <a:p>
            <a:pPr lvl="2"/>
            <a:r>
              <a:rPr lang="en-SG" sz="2400" dirty="0">
                <a:sym typeface="Wingdings" panose="05000000000000000000" pitchFamily="2" charset="2"/>
              </a:rPr>
              <a:t>Single Signatures</a:t>
            </a:r>
          </a:p>
          <a:p>
            <a:pPr lvl="2"/>
            <a:r>
              <a:rPr lang="en-SG" sz="2400" dirty="0">
                <a:sym typeface="Wingdings" panose="05000000000000000000" pitchFamily="2" charset="2"/>
              </a:rPr>
              <a:t>Multi Signatures</a:t>
            </a:r>
          </a:p>
          <a:p>
            <a:r>
              <a:rPr lang="en-SG" sz="2800" dirty="0">
                <a:sym typeface="Wingdings" panose="05000000000000000000" pitchFamily="2" charset="2"/>
              </a:rPr>
              <a:t>Cryptographic Proofs</a:t>
            </a:r>
          </a:p>
          <a:p>
            <a:pPr lvl="2"/>
            <a:r>
              <a:rPr lang="en-SG" sz="2400" dirty="0">
                <a:sym typeface="Wingdings" panose="05000000000000000000" pitchFamily="2" charset="2"/>
              </a:rPr>
              <a:t>Atomic Swaps</a:t>
            </a:r>
          </a:p>
          <a:p>
            <a:r>
              <a:rPr lang="en-SG" sz="2800" dirty="0">
                <a:sym typeface="Wingdings" panose="05000000000000000000" pitchFamily="2" charset="2"/>
              </a:rPr>
              <a:t>Anonymity</a:t>
            </a:r>
          </a:p>
          <a:p>
            <a:pPr lvl="2"/>
            <a:r>
              <a:rPr lang="en-SG" sz="2400" dirty="0">
                <a:sym typeface="Wingdings" panose="05000000000000000000" pitchFamily="2" charset="2"/>
              </a:rPr>
              <a:t>Ring Signatures</a:t>
            </a:r>
          </a:p>
          <a:p>
            <a:pPr lvl="2"/>
            <a:r>
              <a:rPr lang="en-SG" sz="2400" dirty="0">
                <a:sym typeface="Wingdings" panose="05000000000000000000" pitchFamily="2" charset="2"/>
              </a:rPr>
              <a:t>Blind Signatures</a:t>
            </a:r>
          </a:p>
        </p:txBody>
      </p:sp>
    </p:spTree>
    <p:extLst>
      <p:ext uri="{BB962C8B-B14F-4D97-AF65-F5344CB8AC3E}">
        <p14:creationId xmlns:p14="http://schemas.microsoft.com/office/powerpoint/2010/main" val="6536627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15AE3-B11A-4590-BF37-6EFE41D26B26}"/>
              </a:ext>
            </a:extLst>
          </p:cNvPr>
          <p:cNvPicPr>
            <a:picLocks noChangeAspect="1"/>
          </p:cNvPicPr>
          <p:nvPr/>
        </p:nvPicPr>
        <p:blipFill rotWithShape="1">
          <a:blip r:embed="rId2"/>
          <a:srcRect l="18125" r="35000"/>
          <a:stretch/>
        </p:blipFill>
        <p:spPr>
          <a:xfrm>
            <a:off x="6477000" y="0"/>
            <a:ext cx="5715000" cy="6858000"/>
          </a:xfrm>
          <a:prstGeom prst="rect">
            <a:avLst/>
          </a:prstGeom>
        </p:spPr>
      </p:pic>
      <p:pic>
        <p:nvPicPr>
          <p:cNvPr id="4" name="Picture 3">
            <a:extLst>
              <a:ext uri="{FF2B5EF4-FFF2-40B4-BE49-F238E27FC236}">
                <a16:creationId xmlns:a16="http://schemas.microsoft.com/office/drawing/2014/main" id="{D51A9370-DB8E-4C22-AC81-828D28DEDE9C}"/>
              </a:ext>
            </a:extLst>
          </p:cNvPr>
          <p:cNvPicPr>
            <a:picLocks noChangeAspect="1"/>
          </p:cNvPicPr>
          <p:nvPr/>
        </p:nvPicPr>
        <p:blipFill rotWithShape="1">
          <a:blip r:embed="rId3"/>
          <a:srcRect b="4489"/>
          <a:stretch/>
        </p:blipFill>
        <p:spPr>
          <a:xfrm>
            <a:off x="16477" y="-8238"/>
            <a:ext cx="6460524" cy="6713838"/>
          </a:xfrm>
          <a:prstGeom prst="rect">
            <a:avLst/>
          </a:prstGeom>
        </p:spPr>
      </p:pic>
      <p:sp>
        <p:nvSpPr>
          <p:cNvPr id="5" name="TextBox 4">
            <a:extLst>
              <a:ext uri="{FF2B5EF4-FFF2-40B4-BE49-F238E27FC236}">
                <a16:creationId xmlns:a16="http://schemas.microsoft.com/office/drawing/2014/main" id="{CF8F90CF-8441-44C9-9B8D-0648B5F8FC5A}"/>
              </a:ext>
            </a:extLst>
          </p:cNvPr>
          <p:cNvSpPr txBox="1"/>
          <p:nvPr/>
        </p:nvSpPr>
        <p:spPr>
          <a:xfrm>
            <a:off x="4419600" y="-8238"/>
            <a:ext cx="2111976" cy="584775"/>
          </a:xfrm>
          <a:prstGeom prst="rect">
            <a:avLst/>
          </a:prstGeom>
          <a:noFill/>
        </p:spPr>
        <p:txBody>
          <a:bodyPr wrap="square" rtlCol="0">
            <a:spAutoFit/>
          </a:bodyPr>
          <a:lstStyle/>
          <a:p>
            <a:r>
              <a:rPr lang="en-US" sz="3200" b="1" dirty="0">
                <a:solidFill>
                  <a:srgbClr val="8DC74F"/>
                </a:solidFill>
              </a:rPr>
              <a:t>index.html</a:t>
            </a:r>
          </a:p>
        </p:txBody>
      </p:sp>
      <p:sp>
        <p:nvSpPr>
          <p:cNvPr id="6" name="Rectangle 5">
            <a:extLst>
              <a:ext uri="{FF2B5EF4-FFF2-40B4-BE49-F238E27FC236}">
                <a16:creationId xmlns:a16="http://schemas.microsoft.com/office/drawing/2014/main" id="{D35278CA-709C-42EA-8833-F1D1192268CC}"/>
              </a:ext>
            </a:extLst>
          </p:cNvPr>
          <p:cNvSpPr/>
          <p:nvPr/>
        </p:nvSpPr>
        <p:spPr>
          <a:xfrm>
            <a:off x="1371600" y="0"/>
            <a:ext cx="1524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7BBEDC-6D1B-4990-86C9-D11DC634D3A3}"/>
              </a:ext>
            </a:extLst>
          </p:cNvPr>
          <p:cNvSpPr/>
          <p:nvPr/>
        </p:nvSpPr>
        <p:spPr>
          <a:xfrm>
            <a:off x="2286000" y="1143000"/>
            <a:ext cx="2590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32041D-D100-4035-9D4C-B07E79D4C5BD}"/>
              </a:ext>
            </a:extLst>
          </p:cNvPr>
          <p:cNvSpPr/>
          <p:nvPr/>
        </p:nvSpPr>
        <p:spPr>
          <a:xfrm>
            <a:off x="762000" y="3158181"/>
            <a:ext cx="1828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245F88-0C4B-4AF4-AD5E-5268381B1031}"/>
              </a:ext>
            </a:extLst>
          </p:cNvPr>
          <p:cNvSpPr/>
          <p:nvPr/>
        </p:nvSpPr>
        <p:spPr>
          <a:xfrm>
            <a:off x="381000" y="3810000"/>
            <a:ext cx="5105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C9003C-2322-4706-A0D2-81059336BDF7}"/>
              </a:ext>
            </a:extLst>
          </p:cNvPr>
          <p:cNvSpPr/>
          <p:nvPr/>
        </p:nvSpPr>
        <p:spPr>
          <a:xfrm>
            <a:off x="5118650" y="5875638"/>
            <a:ext cx="735499"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2A29B4-4CEC-46DE-91FB-7317DEB89929}"/>
              </a:ext>
            </a:extLst>
          </p:cNvPr>
          <p:cNvSpPr/>
          <p:nvPr/>
        </p:nvSpPr>
        <p:spPr>
          <a:xfrm>
            <a:off x="8305799" y="93649"/>
            <a:ext cx="3783499" cy="287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063AF-822E-4ACF-B84F-204C87E57C6A}"/>
              </a:ext>
            </a:extLst>
          </p:cNvPr>
          <p:cNvSpPr/>
          <p:nvPr/>
        </p:nvSpPr>
        <p:spPr>
          <a:xfrm>
            <a:off x="6637910" y="788773"/>
            <a:ext cx="2658489" cy="354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C4A5F2-B6B6-4AD9-85DC-7DB2AC86D3BC}"/>
              </a:ext>
            </a:extLst>
          </p:cNvPr>
          <p:cNvSpPr/>
          <p:nvPr/>
        </p:nvSpPr>
        <p:spPr>
          <a:xfrm>
            <a:off x="6531576" y="1185218"/>
            <a:ext cx="2214947" cy="8721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77E00A-57EC-4439-A1F0-81FCB86F7302}"/>
              </a:ext>
            </a:extLst>
          </p:cNvPr>
          <p:cNvSpPr/>
          <p:nvPr/>
        </p:nvSpPr>
        <p:spPr>
          <a:xfrm>
            <a:off x="6609078" y="1994529"/>
            <a:ext cx="609600" cy="215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686951-FB8B-4191-974A-AD00B6BCF677}"/>
              </a:ext>
            </a:extLst>
          </p:cNvPr>
          <p:cNvSpPr txBox="1"/>
          <p:nvPr/>
        </p:nvSpPr>
        <p:spPr>
          <a:xfrm>
            <a:off x="6476999" y="-8239"/>
            <a:ext cx="2111976" cy="584775"/>
          </a:xfrm>
          <a:prstGeom prst="rect">
            <a:avLst/>
          </a:prstGeom>
          <a:noFill/>
        </p:spPr>
        <p:txBody>
          <a:bodyPr wrap="square" rtlCol="0">
            <a:spAutoFit/>
          </a:bodyPr>
          <a:lstStyle/>
          <a:p>
            <a:r>
              <a:rPr lang="en-US" sz="3200" b="1" dirty="0">
                <a:solidFill>
                  <a:srgbClr val="8DC74F"/>
                </a:solidFill>
              </a:rPr>
              <a:t>Webpage</a:t>
            </a:r>
          </a:p>
        </p:txBody>
      </p:sp>
      <p:cxnSp>
        <p:nvCxnSpPr>
          <p:cNvPr id="17" name="Straight Arrow Connector 16">
            <a:extLst>
              <a:ext uri="{FF2B5EF4-FFF2-40B4-BE49-F238E27FC236}">
                <a16:creationId xmlns:a16="http://schemas.microsoft.com/office/drawing/2014/main" id="{81BE465B-7436-4E02-B4E5-3D705FE1B664}"/>
              </a:ext>
            </a:extLst>
          </p:cNvPr>
          <p:cNvCxnSpPr>
            <a:cxnSpLocks/>
          </p:cNvCxnSpPr>
          <p:nvPr/>
        </p:nvCxnSpPr>
        <p:spPr>
          <a:xfrm flipV="1">
            <a:off x="4876800" y="512133"/>
            <a:ext cx="3428999" cy="63910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2092E2-FF2E-4AA0-A17A-D17E4632D8F9}"/>
              </a:ext>
            </a:extLst>
          </p:cNvPr>
          <p:cNvCxnSpPr>
            <a:cxnSpLocks/>
          </p:cNvCxnSpPr>
          <p:nvPr/>
        </p:nvCxnSpPr>
        <p:spPr>
          <a:xfrm flipV="1">
            <a:off x="2743200" y="1028700"/>
            <a:ext cx="3865878" cy="21294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126BBE-4E64-46BC-A9C2-768A9710005A}"/>
              </a:ext>
            </a:extLst>
          </p:cNvPr>
          <p:cNvCxnSpPr>
            <a:cxnSpLocks/>
          </p:cNvCxnSpPr>
          <p:nvPr/>
        </p:nvCxnSpPr>
        <p:spPr>
          <a:xfrm flipV="1">
            <a:off x="5582923" y="1994529"/>
            <a:ext cx="894076" cy="203887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B73748-BAE3-40F0-ADB0-3DE348266F91}"/>
              </a:ext>
            </a:extLst>
          </p:cNvPr>
          <p:cNvCxnSpPr>
            <a:cxnSpLocks/>
          </p:cNvCxnSpPr>
          <p:nvPr/>
        </p:nvCxnSpPr>
        <p:spPr>
          <a:xfrm flipV="1">
            <a:off x="5854149" y="2286000"/>
            <a:ext cx="851452" cy="3581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813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Encryption</a:t>
            </a:r>
            <a:endParaRPr sz="6600" dirty="0"/>
          </a:p>
        </p:txBody>
      </p:sp>
      <p:sp>
        <p:nvSpPr>
          <p:cNvPr id="4" name="Content Placeholder 13">
            <a:extLst>
              <a:ext uri="{FF2B5EF4-FFF2-40B4-BE49-F238E27FC236}">
                <a16:creationId xmlns:a16="http://schemas.microsoft.com/office/drawing/2014/main" id="{969CDBEF-2D57-46AE-9AB1-37937C952C3E}"/>
              </a:ext>
            </a:extLst>
          </p:cNvPr>
          <p:cNvSpPr>
            <a:spLocks noGrp="1"/>
          </p:cNvSpPr>
          <p:nvPr>
            <p:ph idx="1"/>
          </p:nvPr>
        </p:nvSpPr>
        <p:spPr>
          <a:xfrm>
            <a:off x="990600" y="2133600"/>
            <a:ext cx="3962400" cy="914400"/>
          </a:xfrm>
        </p:spPr>
        <p:txBody>
          <a:bodyPr>
            <a:noAutofit/>
          </a:bodyPr>
          <a:lstStyle/>
          <a:p>
            <a:pPr marL="0" indent="0">
              <a:buNone/>
            </a:pPr>
            <a:r>
              <a:rPr lang="en-SG" sz="5400" dirty="0"/>
              <a:t>I’m dying already</a:t>
            </a:r>
            <a:endParaRPr lang="en-SG" sz="5400" dirty="0">
              <a:sym typeface="Wingdings" panose="05000000000000000000" pitchFamily="2" charset="2"/>
            </a:endParaRPr>
          </a:p>
        </p:txBody>
      </p:sp>
      <p:sp>
        <p:nvSpPr>
          <p:cNvPr id="5" name="Content Placeholder 13">
            <a:extLst>
              <a:ext uri="{FF2B5EF4-FFF2-40B4-BE49-F238E27FC236}">
                <a16:creationId xmlns:a16="http://schemas.microsoft.com/office/drawing/2014/main" id="{2140305A-E55E-4699-A06B-0077610B77D1}"/>
              </a:ext>
            </a:extLst>
          </p:cNvPr>
          <p:cNvSpPr txBox="1">
            <a:spLocks/>
          </p:cNvSpPr>
          <p:nvPr/>
        </p:nvSpPr>
        <p:spPr>
          <a:xfrm>
            <a:off x="8153400" y="2133600"/>
            <a:ext cx="3962400" cy="914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SG" sz="5400" dirty="0">
                <a:sym typeface="Wingdings" panose="05000000000000000000" pitchFamily="2" charset="2"/>
              </a:rPr>
              <a:t>sf43rr3fe</a:t>
            </a:r>
          </a:p>
        </p:txBody>
      </p:sp>
      <p:sp>
        <p:nvSpPr>
          <p:cNvPr id="6" name="Content Placeholder 13">
            <a:extLst>
              <a:ext uri="{FF2B5EF4-FFF2-40B4-BE49-F238E27FC236}">
                <a16:creationId xmlns:a16="http://schemas.microsoft.com/office/drawing/2014/main" id="{F936ACD7-2E2E-44CF-AC7C-63A01D310211}"/>
              </a:ext>
            </a:extLst>
          </p:cNvPr>
          <p:cNvSpPr txBox="1">
            <a:spLocks/>
          </p:cNvSpPr>
          <p:nvPr/>
        </p:nvSpPr>
        <p:spPr>
          <a:xfrm>
            <a:off x="990600" y="5029200"/>
            <a:ext cx="3962400" cy="914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SG" sz="5400" dirty="0">
                <a:sym typeface="Wingdings" panose="05000000000000000000" pitchFamily="2" charset="2"/>
              </a:rPr>
              <a:t>sf43rr3fe</a:t>
            </a:r>
          </a:p>
        </p:txBody>
      </p:sp>
      <p:sp>
        <p:nvSpPr>
          <p:cNvPr id="7" name="Content Placeholder 13">
            <a:extLst>
              <a:ext uri="{FF2B5EF4-FFF2-40B4-BE49-F238E27FC236}">
                <a16:creationId xmlns:a16="http://schemas.microsoft.com/office/drawing/2014/main" id="{02FF74CD-BCE3-468C-AC69-131AD805C1E9}"/>
              </a:ext>
            </a:extLst>
          </p:cNvPr>
          <p:cNvSpPr txBox="1">
            <a:spLocks/>
          </p:cNvSpPr>
          <p:nvPr/>
        </p:nvSpPr>
        <p:spPr>
          <a:xfrm>
            <a:off x="8153400" y="4572000"/>
            <a:ext cx="3962400" cy="914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SG" sz="5400"/>
              <a:t>I’m dying already</a:t>
            </a:r>
            <a:endParaRPr lang="en-SG" sz="5400" dirty="0">
              <a:sym typeface="Wingdings" panose="05000000000000000000" pitchFamily="2" charset="2"/>
            </a:endParaRPr>
          </a:p>
        </p:txBody>
      </p:sp>
      <p:cxnSp>
        <p:nvCxnSpPr>
          <p:cNvPr id="8" name="Straight Arrow Connector 7">
            <a:extLst>
              <a:ext uri="{FF2B5EF4-FFF2-40B4-BE49-F238E27FC236}">
                <a16:creationId xmlns:a16="http://schemas.microsoft.com/office/drawing/2014/main" id="{4F8358F0-162F-4D16-97C2-07132A97960B}"/>
              </a:ext>
            </a:extLst>
          </p:cNvPr>
          <p:cNvCxnSpPr>
            <a:cxnSpLocks/>
          </p:cNvCxnSpPr>
          <p:nvPr/>
        </p:nvCxnSpPr>
        <p:spPr>
          <a:xfrm flipV="1">
            <a:off x="3958990" y="3013355"/>
            <a:ext cx="4042010" cy="3464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D4B270-DD99-48B7-AB85-3B3D8CA982CB}"/>
              </a:ext>
            </a:extLst>
          </p:cNvPr>
          <p:cNvCxnSpPr>
            <a:cxnSpLocks/>
          </p:cNvCxnSpPr>
          <p:nvPr/>
        </p:nvCxnSpPr>
        <p:spPr>
          <a:xfrm flipV="1">
            <a:off x="3958990" y="5524500"/>
            <a:ext cx="4042010" cy="3464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3">
            <a:extLst>
              <a:ext uri="{FF2B5EF4-FFF2-40B4-BE49-F238E27FC236}">
                <a16:creationId xmlns:a16="http://schemas.microsoft.com/office/drawing/2014/main" id="{3D60BBD6-9BBC-483C-AAA7-ADB5B1204B6A}"/>
              </a:ext>
            </a:extLst>
          </p:cNvPr>
          <p:cNvSpPr txBox="1">
            <a:spLocks/>
          </p:cNvSpPr>
          <p:nvPr/>
        </p:nvSpPr>
        <p:spPr>
          <a:xfrm>
            <a:off x="5105400" y="2535293"/>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Encryption</a:t>
            </a:r>
            <a:endParaRPr lang="en-US" sz="2400" dirty="0">
              <a:solidFill>
                <a:srgbClr val="8DC74F"/>
              </a:solidFill>
            </a:endParaRPr>
          </a:p>
        </p:txBody>
      </p:sp>
      <p:sp>
        <p:nvSpPr>
          <p:cNvPr id="16" name="Content Placeholder 13">
            <a:extLst>
              <a:ext uri="{FF2B5EF4-FFF2-40B4-BE49-F238E27FC236}">
                <a16:creationId xmlns:a16="http://schemas.microsoft.com/office/drawing/2014/main" id="{48904563-A0DA-4FB1-8DC8-50A25EDBEDC8}"/>
              </a:ext>
            </a:extLst>
          </p:cNvPr>
          <p:cNvSpPr txBox="1">
            <a:spLocks/>
          </p:cNvSpPr>
          <p:nvPr/>
        </p:nvSpPr>
        <p:spPr>
          <a:xfrm>
            <a:off x="5114925" y="5063760"/>
            <a:ext cx="1981950" cy="47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800" dirty="0">
                <a:solidFill>
                  <a:srgbClr val="8DC74F"/>
                </a:solidFill>
              </a:rPr>
              <a:t>Decryption</a:t>
            </a:r>
            <a:endParaRPr lang="en-US" sz="2400" dirty="0">
              <a:solidFill>
                <a:srgbClr val="8DC74F"/>
              </a:solidFill>
            </a:endParaRPr>
          </a:p>
        </p:txBody>
      </p:sp>
    </p:spTree>
    <p:extLst>
      <p:ext uri="{BB962C8B-B14F-4D97-AF65-F5344CB8AC3E}">
        <p14:creationId xmlns:p14="http://schemas.microsoft.com/office/powerpoint/2010/main" val="1741975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Encryption</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SG" sz="2800" dirty="0">
                <a:sym typeface="Wingdings" panose="05000000000000000000" pitchFamily="2" charset="2"/>
              </a:rPr>
              <a:t>Public &amp; Private Keys</a:t>
            </a:r>
          </a:p>
          <a:p>
            <a:r>
              <a:rPr lang="en-SG" sz="2800" dirty="0">
                <a:sym typeface="Wingdings" panose="05000000000000000000" pitchFamily="2" charset="2"/>
              </a:rPr>
              <a:t>Private keys are proofs of identity</a:t>
            </a:r>
          </a:p>
          <a:p>
            <a:pPr lvl="1"/>
            <a:r>
              <a:rPr lang="en-SG" sz="2200" dirty="0">
                <a:sym typeface="Wingdings" panose="05000000000000000000" pitchFamily="2" charset="2"/>
              </a:rPr>
              <a:t>Encryption – If a message is encrypted with a private key, it proves that the person who owns the private key signed the message</a:t>
            </a:r>
          </a:p>
          <a:p>
            <a:pPr lvl="1"/>
            <a:r>
              <a:rPr lang="en-SG" sz="2200" dirty="0">
                <a:sym typeface="Wingdings" panose="05000000000000000000" pitchFamily="2" charset="2"/>
              </a:rPr>
              <a:t>Decryption – If a message can only be decrypted by a private key, it is only readable by the person who owns the private key	</a:t>
            </a:r>
          </a:p>
          <a:p>
            <a:r>
              <a:rPr lang="en-SG" sz="2400" dirty="0">
                <a:sym typeface="Wingdings" panose="05000000000000000000" pitchFamily="2" charset="2"/>
              </a:rPr>
              <a:t>Public keys complement private keys</a:t>
            </a:r>
          </a:p>
          <a:p>
            <a:pPr lvl="1"/>
            <a:r>
              <a:rPr lang="en-SG" sz="2200" dirty="0">
                <a:sym typeface="Wingdings" panose="05000000000000000000" pitchFamily="2" charset="2"/>
              </a:rPr>
              <a:t>Mathematically prove non-repudiation of ownership</a:t>
            </a:r>
          </a:p>
          <a:p>
            <a:pPr lvl="1"/>
            <a:r>
              <a:rPr lang="en-SG" sz="2200" dirty="0">
                <a:sym typeface="Wingdings" panose="05000000000000000000" pitchFamily="2" charset="2"/>
              </a:rPr>
              <a:t>Non-repudiation  Cannot Deny</a:t>
            </a:r>
          </a:p>
          <a:p>
            <a:endParaRPr lang="en-SG" sz="2400" dirty="0">
              <a:sym typeface="Wingdings" panose="05000000000000000000" pitchFamily="2" charset="2"/>
            </a:endParaRPr>
          </a:p>
        </p:txBody>
      </p:sp>
    </p:spTree>
    <p:extLst>
      <p:ext uri="{BB962C8B-B14F-4D97-AF65-F5344CB8AC3E}">
        <p14:creationId xmlns:p14="http://schemas.microsoft.com/office/powerpoint/2010/main" val="3466204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C863688-B341-4839-8202-045F9CCD5528}"/>
              </a:ext>
            </a:extLst>
          </p:cNvPr>
          <p:cNvSpPr>
            <a:spLocks noGrp="1"/>
          </p:cNvSpPr>
          <p:nvPr>
            <p:ph type="title"/>
          </p:nvPr>
        </p:nvSpPr>
        <p:spPr>
          <a:xfrm>
            <a:off x="876300" y="457200"/>
            <a:ext cx="10439400" cy="1143000"/>
          </a:xfrm>
        </p:spPr>
        <p:txBody>
          <a:bodyPr>
            <a:normAutofit fontScale="90000"/>
          </a:bodyPr>
          <a:lstStyle/>
          <a:p>
            <a:r>
              <a:rPr lang="en-US" sz="6600" dirty="0"/>
              <a:t>Blockchain/DLT Use-cases</a:t>
            </a:r>
            <a:endParaRPr sz="6600" dirty="0"/>
          </a:p>
        </p:txBody>
      </p:sp>
      <p:pic>
        <p:nvPicPr>
          <p:cNvPr id="2050" name="Picture 2" descr="Image result for lockheed martin">
            <a:extLst>
              <a:ext uri="{FF2B5EF4-FFF2-40B4-BE49-F238E27FC236}">
                <a16:creationId xmlns:a16="http://schemas.microsoft.com/office/drawing/2014/main" id="{1BDC64EE-5FB1-4FF6-8187-4FECBE192C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29" y="2362200"/>
            <a:ext cx="3697687" cy="147714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a:extLst>
              <a:ext uri="{FF2B5EF4-FFF2-40B4-BE49-F238E27FC236}">
                <a16:creationId xmlns:a16="http://schemas.microsoft.com/office/drawing/2014/main" id="{BCE3410F-3283-4DA1-ADAD-00C090080D30}"/>
              </a:ext>
            </a:extLst>
          </p:cNvPr>
          <p:cNvSpPr>
            <a:spLocks noGrp="1"/>
          </p:cNvSpPr>
          <p:nvPr>
            <p:ph idx="1"/>
          </p:nvPr>
        </p:nvSpPr>
        <p:spPr>
          <a:xfrm>
            <a:off x="129116" y="4038600"/>
            <a:ext cx="3771900" cy="1600200"/>
          </a:xfrm>
        </p:spPr>
        <p:txBody>
          <a:bodyPr>
            <a:normAutofit lnSpcReduction="10000"/>
          </a:bodyPr>
          <a:lstStyle/>
          <a:p>
            <a:pPr marL="0" indent="0" algn="ctr">
              <a:buNone/>
            </a:pPr>
            <a:r>
              <a:rPr lang="en-US" sz="2800" b="1" u="sng" dirty="0"/>
              <a:t>Data Integrity </a:t>
            </a:r>
            <a:br>
              <a:rPr lang="en-US" sz="2800" dirty="0"/>
            </a:br>
            <a:r>
              <a:rPr lang="en-US" sz="2800" dirty="0"/>
              <a:t>Military records, information and communications</a:t>
            </a:r>
            <a:endParaRPr lang="en-SG" sz="2600" dirty="0"/>
          </a:p>
        </p:txBody>
      </p:sp>
      <p:pic>
        <p:nvPicPr>
          <p:cNvPr id="18" name="Picture 4" descr="Image result for ntu">
            <a:extLst>
              <a:ext uri="{FF2B5EF4-FFF2-40B4-BE49-F238E27FC236}">
                <a16:creationId xmlns:a16="http://schemas.microsoft.com/office/drawing/2014/main" id="{7C55EBDA-2B15-4532-980A-26B62F6D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134" y="2487275"/>
            <a:ext cx="3419233" cy="1226998"/>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3">
            <a:extLst>
              <a:ext uri="{FF2B5EF4-FFF2-40B4-BE49-F238E27FC236}">
                <a16:creationId xmlns:a16="http://schemas.microsoft.com/office/drawing/2014/main" id="{D884319A-B36B-4D27-AB07-E1CED2A029DC}"/>
              </a:ext>
            </a:extLst>
          </p:cNvPr>
          <p:cNvSpPr txBox="1">
            <a:spLocks/>
          </p:cNvSpPr>
          <p:nvPr/>
        </p:nvSpPr>
        <p:spPr>
          <a:xfrm>
            <a:off x="4495800" y="4038600"/>
            <a:ext cx="3771900" cy="160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Font typeface="Arial" pitchFamily="34" charset="0"/>
              <a:buNone/>
            </a:pPr>
            <a:r>
              <a:rPr lang="en-US" sz="2800" b="1" u="sng" dirty="0"/>
              <a:t>IoT/Signal Attestation</a:t>
            </a:r>
            <a:br>
              <a:rPr lang="en-US" sz="2800" dirty="0"/>
            </a:br>
            <a:r>
              <a:rPr lang="en-US" sz="2800" dirty="0"/>
              <a:t>Consensus against fraudulent signals for Autonomous Vehicles</a:t>
            </a:r>
            <a:endParaRPr lang="en-SG" sz="2600" dirty="0"/>
          </a:p>
        </p:txBody>
      </p:sp>
      <p:pic>
        <p:nvPicPr>
          <p:cNvPr id="2054" name="Picture 6" descr="Image result for united nations">
            <a:extLst>
              <a:ext uri="{FF2B5EF4-FFF2-40B4-BE49-F238E27FC236}">
                <a16:creationId xmlns:a16="http://schemas.microsoft.com/office/drawing/2014/main" id="{4696666A-B626-47A0-97C4-903347B49E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26" t="17778" r="25585" b="20000"/>
          <a:stretch/>
        </p:blipFill>
        <p:spPr bwMode="auto">
          <a:xfrm>
            <a:off x="9296400" y="1769012"/>
            <a:ext cx="2438400" cy="21007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13">
            <a:extLst>
              <a:ext uri="{FF2B5EF4-FFF2-40B4-BE49-F238E27FC236}">
                <a16:creationId xmlns:a16="http://schemas.microsoft.com/office/drawing/2014/main" id="{28B25AFC-3816-4E8B-9396-C6306E63D168}"/>
              </a:ext>
            </a:extLst>
          </p:cNvPr>
          <p:cNvSpPr txBox="1">
            <a:spLocks/>
          </p:cNvSpPr>
          <p:nvPr/>
        </p:nvSpPr>
        <p:spPr>
          <a:xfrm>
            <a:off x="8534400" y="4038600"/>
            <a:ext cx="3771900" cy="160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Font typeface="Arial" pitchFamily="34" charset="0"/>
              <a:buNone/>
            </a:pPr>
            <a:r>
              <a:rPr lang="en-US" sz="2800" b="1" u="sng" dirty="0"/>
              <a:t>Digital Identity</a:t>
            </a:r>
            <a:br>
              <a:rPr lang="en-US" sz="2800" dirty="0"/>
            </a:br>
            <a:r>
              <a:rPr lang="en-US" sz="2800" dirty="0"/>
              <a:t>Prevent citizenship record and identity fraud</a:t>
            </a:r>
            <a:endParaRPr lang="en-SG" sz="2600" dirty="0"/>
          </a:p>
        </p:txBody>
      </p:sp>
    </p:spTree>
    <p:extLst>
      <p:ext uri="{BB962C8B-B14F-4D97-AF65-F5344CB8AC3E}">
        <p14:creationId xmlns:p14="http://schemas.microsoft.com/office/powerpoint/2010/main" val="413570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Lesson structure</a:t>
            </a:r>
            <a:endParaRPr sz="6600" dirty="0"/>
          </a:p>
        </p:txBody>
      </p:sp>
      <p:pic>
        <p:nvPicPr>
          <p:cNvPr id="8" name="Picture 7">
            <a:extLst>
              <a:ext uri="{FF2B5EF4-FFF2-40B4-BE49-F238E27FC236}">
                <a16:creationId xmlns:a16="http://schemas.microsoft.com/office/drawing/2014/main" id="{6478D626-3C85-4C4F-B529-F8D55402DE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9778" r="90667">
                        <a14:foregroundMark x1="10667" y1="84000" x2="52444" y2="77778"/>
                        <a14:foregroundMark x1="52444" y1="77778" x2="55247" y2="77812"/>
                        <a14:foregroundMark x1="89778" y1="80444" x2="90667" y2="84889"/>
                        <a14:foregroundMark x1="89511" y1="79111" x2="89778" y2="80444"/>
                        <a14:foregroundMark x1="89333" y1="78222" x2="89511" y2="79111"/>
                        <a14:foregroundMark x1="88000" y1="87556" x2="49333" y2="84889"/>
                        <a14:foregroundMark x1="49333" y1="84889" x2="49333" y2="84000"/>
                        <a14:foregroundMark x1="58756" y1="83384" x2="47556" y2="83111"/>
                        <a14:foregroundMark x1="47556" y1="83111" x2="44444" y2="84000"/>
                        <a14:foregroundMark x1="59451" y1="84488" x2="37778" y2="86222"/>
                        <a14:foregroundMark x1="55227" y1="77779" x2="40889" y2="78222"/>
                        <a14:foregroundMark x1="78262" y1="85210" x2="45333" y2="92000"/>
                        <a14:foregroundMark x1="88444" y1="83111" x2="85031" y2="83815"/>
                        <a14:foregroundMark x1="45333" y1="92000" x2="75709" y2="85166"/>
                        <a14:foregroundMark x1="84888" y1="84000" x2="89333" y2="84000"/>
                        <a14:foregroundMark x1="57421" y1="81264" x2="19111" y2="84000"/>
                        <a14:foregroundMark x1="13333" y1="81778" x2="13333" y2="81778"/>
                        <a14:foregroundMark x1="32889" y1="82667" x2="32889" y2="84889"/>
                        <a14:foregroundMark x1="82667" y1="84889" x2="82667" y2="84889"/>
                        <a14:foregroundMark x1="85778" y1="81333" x2="85778" y2="81333"/>
                        <a14:foregroundMark x1="78222" y1="80444" x2="78222" y2="80444"/>
                        <a14:foregroundMark x1="72000" y1="80444" x2="72000" y2="80444"/>
                        <a14:foregroundMark x1="65333" y1="80444" x2="65333" y2="80444"/>
                        <a14:backgroundMark x1="76889" y1="76000" x2="76889" y2="76000"/>
                        <a14:backgroundMark x1="76889" y1="76000" x2="82222" y2="76000"/>
                        <a14:backgroundMark x1="80000" y1="77333" x2="54667" y2="76889"/>
                        <a14:backgroundMark x1="81333" y1="76000" x2="89333" y2="78222"/>
                        <a14:backgroundMark x1="89778" y1="79111" x2="89778" y2="79111"/>
                        <a14:backgroundMark x1="89778" y1="79111" x2="89778" y2="79111"/>
                        <a14:backgroundMark x1="90667" y1="80444" x2="90667" y2="80444"/>
                      </a14:backgroundRemoval>
                    </a14:imgEffect>
                  </a14:imgLayer>
                </a14:imgProps>
              </a:ext>
            </a:extLst>
          </a:blip>
          <a:stretch>
            <a:fillRect/>
          </a:stretch>
        </p:blipFill>
        <p:spPr>
          <a:xfrm>
            <a:off x="1023937" y="2971800"/>
            <a:ext cx="1304925" cy="1304925"/>
          </a:xfrm>
          <a:prstGeom prst="rect">
            <a:avLst/>
          </a:prstGeom>
        </p:spPr>
      </p:pic>
      <p:sp>
        <p:nvSpPr>
          <p:cNvPr id="11" name="TextBox 10">
            <a:extLst>
              <a:ext uri="{FF2B5EF4-FFF2-40B4-BE49-F238E27FC236}">
                <a16:creationId xmlns:a16="http://schemas.microsoft.com/office/drawing/2014/main" id="{15697E72-3733-4C32-9D08-3BF5493EB507}"/>
              </a:ext>
            </a:extLst>
          </p:cNvPr>
          <p:cNvSpPr txBox="1"/>
          <p:nvPr/>
        </p:nvSpPr>
        <p:spPr>
          <a:xfrm>
            <a:off x="381000" y="4388609"/>
            <a:ext cx="25908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Architecture</a:t>
            </a:r>
          </a:p>
        </p:txBody>
      </p:sp>
      <p:pic>
        <p:nvPicPr>
          <p:cNvPr id="12" name="Picture 2" descr="What is Blockchain Technology? A step-by-step guide than anyone can understand">
            <a:extLst>
              <a:ext uri="{FF2B5EF4-FFF2-40B4-BE49-F238E27FC236}">
                <a16:creationId xmlns:a16="http://schemas.microsoft.com/office/drawing/2014/main" id="{58D32A61-6978-4BBB-BB62-68A9995729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25" t="10957" r="4973" b="51302"/>
          <a:stretch/>
        </p:blipFill>
        <p:spPr bwMode="auto">
          <a:xfrm>
            <a:off x="3620314" y="2461428"/>
            <a:ext cx="1917290" cy="1981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DC7DFC-985E-4CF7-AB3F-B980788D949B}"/>
              </a:ext>
            </a:extLst>
          </p:cNvPr>
          <p:cNvSpPr txBox="1"/>
          <p:nvPr/>
        </p:nvSpPr>
        <p:spPr>
          <a:xfrm>
            <a:off x="2616201" y="4376528"/>
            <a:ext cx="3505200" cy="1077218"/>
          </a:xfrm>
          <a:prstGeom prst="rect">
            <a:avLst/>
          </a:prstGeom>
          <a:noFill/>
        </p:spPr>
        <p:txBody>
          <a:bodyPr wrap="square" rtlCol="0">
            <a:spAutoFit/>
          </a:bodyPr>
          <a:lstStyle/>
          <a:p>
            <a:pPr algn="ctr"/>
            <a:r>
              <a:rPr lang="en-US" sz="3200" b="1" dirty="0">
                <a:solidFill>
                  <a:srgbClr val="8DC74F"/>
                </a:solidFill>
              </a:rPr>
              <a:t>Blockchain Architecture</a:t>
            </a:r>
          </a:p>
        </p:txBody>
      </p:sp>
      <p:pic>
        <p:nvPicPr>
          <p:cNvPr id="1032" name="Picture 8" descr="Image result for security icon">
            <a:extLst>
              <a:ext uri="{FF2B5EF4-FFF2-40B4-BE49-F238E27FC236}">
                <a16:creationId xmlns:a16="http://schemas.microsoft.com/office/drawing/2014/main" id="{B50057F0-5CE9-474B-B65F-C003532FD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056" y="2821064"/>
            <a:ext cx="1476574" cy="1476574"/>
          </a:xfrm>
          <a:prstGeom prst="rect">
            <a:avLst/>
          </a:prstGeom>
          <a:solidFill>
            <a:schemeClr val="tx1"/>
          </a:solidFill>
        </p:spPr>
      </p:pic>
      <p:sp>
        <p:nvSpPr>
          <p:cNvPr id="16" name="TextBox 15">
            <a:extLst>
              <a:ext uri="{FF2B5EF4-FFF2-40B4-BE49-F238E27FC236}">
                <a16:creationId xmlns:a16="http://schemas.microsoft.com/office/drawing/2014/main" id="{0EC7CD70-48F5-4369-8A71-A82EA951AC2D}"/>
              </a:ext>
            </a:extLst>
          </p:cNvPr>
          <p:cNvSpPr txBox="1"/>
          <p:nvPr/>
        </p:nvSpPr>
        <p:spPr>
          <a:xfrm>
            <a:off x="5765802" y="4364447"/>
            <a:ext cx="35052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t>
            </a:r>
          </a:p>
          <a:p>
            <a:pPr algn="ctr"/>
            <a:r>
              <a:rPr lang="en-US" sz="3200" b="1" dirty="0">
                <a:solidFill>
                  <a:srgbClr val="8DC74F"/>
                </a:solidFill>
              </a:rPr>
              <a:t>Security</a:t>
            </a:r>
          </a:p>
        </p:txBody>
      </p:sp>
      <p:pic>
        <p:nvPicPr>
          <p:cNvPr id="10" name="Picture 9">
            <a:extLst>
              <a:ext uri="{FF2B5EF4-FFF2-40B4-BE49-F238E27FC236}">
                <a16:creationId xmlns:a16="http://schemas.microsoft.com/office/drawing/2014/main" id="{A2A5A970-7FB2-4348-9B60-FE87262C258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6667" r="96444">
                        <a14:foregroundMark x1="67111" y1="35556" x2="67111" y2="35556"/>
                        <a14:foregroundMark x1="61778" y1="21333" x2="61778" y2="21333"/>
                        <a14:foregroundMark x1="59556" y1="21333" x2="59556" y2="21333"/>
                        <a14:foregroundMark x1="37778" y1="42667" x2="37778" y2="42667"/>
                        <a14:foregroundMark x1="34667" y1="41333" x2="34667" y2="41333"/>
                        <a14:foregroundMark x1="64889" y1="43111" x2="64889" y2="43111"/>
                        <a14:foregroundMark x1="57778" y1="70667" x2="57778" y2="70667"/>
                        <a14:foregroundMark x1="53333" y1="59111" x2="53333" y2="59111"/>
                        <a14:foregroundMark x1="62667" y1="56889" x2="62667" y2="56889"/>
                        <a14:foregroundMark x1="53333" y1="72444" x2="53333" y2="72444"/>
                        <a14:foregroundMark x1="37778" y1="54667" x2="52000" y2="72889"/>
                        <a14:foregroundMark x1="52000" y1="72889" x2="41778" y2="57333"/>
                        <a14:foregroundMark x1="50222" y1="62222" x2="47111" y2="73333"/>
                        <a14:foregroundMark x1="7111" y1="20444" x2="18222" y2="40444"/>
                        <a14:foregroundMark x1="18222" y1="40444" x2="7111" y2="47111"/>
                        <a14:foregroundMark x1="88282" y1="29333" x2="88386" y2="29689"/>
                        <a14:foregroundMark x1="88152" y1="28889" x2="88282" y2="29333"/>
                        <a14:foregroundMark x1="87892" y1="28000" x2="88152" y2="28889"/>
                        <a14:foregroundMark x1="87111" y1="25333" x2="87892" y2="28000"/>
                        <a14:foregroundMark x1="79927" y1="29333" x2="76889" y2="31556"/>
                        <a14:foregroundMark x1="80534" y1="28889" x2="79927" y2="29333"/>
                        <a14:foregroundMark x1="93896" y1="19111" x2="80534" y2="28889"/>
                        <a14:foregroundMark x1="95111" y1="18222" x2="93896" y2="19111"/>
                        <a14:foregroundMark x1="84841" y1="41496" x2="89195" y2="46939"/>
                        <a14:foregroundMark x1="76889" y1="31556" x2="82385" y2="38426"/>
                        <a14:foregroundMark x1="92666" y1="28000" x2="92708" y2="28586"/>
                        <a14:foregroundMark x1="92444" y1="24889" x2="92666" y2="28000"/>
                        <a14:backgroundMark x1="90667" y1="31556" x2="90667" y2="31556"/>
                        <a14:backgroundMark x1="89778" y1="29333" x2="92444" y2="39556"/>
                        <a14:backgroundMark x1="95111" y1="37333" x2="97778" y2="39111"/>
                        <a14:backgroundMark x1="96000" y1="48444" x2="92000" y2="66222"/>
                        <a14:backgroundMark x1="47556" y1="27556" x2="51111" y2="47111"/>
                        <a14:backgroundMark x1="94667" y1="18222" x2="94667" y2="18222"/>
                        <a14:backgroundMark x1="94667" y1="17778" x2="94667" y2="17778"/>
                        <a14:backgroundMark x1="93778" y1="19111" x2="93778" y2="19111"/>
                        <a14:backgroundMark x1="92000" y1="28000" x2="92000" y2="28000"/>
                        <a14:backgroundMark x1="92000" y1="29333" x2="92000" y2="29333"/>
                        <a14:backgroundMark x1="92889" y1="28889" x2="92889" y2="28889"/>
                        <a14:backgroundMark x1="88444" y1="29333" x2="88444" y2="29333"/>
                        <a14:backgroundMark x1="86222" y1="28889" x2="86222" y2="28889"/>
                        <a14:backgroundMark x1="90222" y1="39111" x2="90222" y2="39111"/>
                        <a14:backgroundMark x1="90667" y1="39111" x2="90667" y2="39111"/>
                        <a14:backgroundMark x1="92444" y1="39111" x2="88444" y2="39111"/>
                      </a14:backgroundRemoval>
                    </a14:imgEffect>
                  </a14:imgLayer>
                </a14:imgProps>
              </a:ext>
            </a:extLst>
          </a:blip>
          <a:stretch>
            <a:fillRect/>
          </a:stretch>
        </p:blipFill>
        <p:spPr>
          <a:xfrm>
            <a:off x="9597082" y="2676074"/>
            <a:ext cx="1917291" cy="1917291"/>
          </a:xfrm>
          <a:prstGeom prst="rect">
            <a:avLst/>
          </a:prstGeom>
          <a:solidFill>
            <a:schemeClr val="bg1"/>
          </a:solidFill>
        </p:spPr>
      </p:pic>
      <p:sp>
        <p:nvSpPr>
          <p:cNvPr id="20" name="TextBox 19">
            <a:extLst>
              <a:ext uri="{FF2B5EF4-FFF2-40B4-BE49-F238E27FC236}">
                <a16:creationId xmlns:a16="http://schemas.microsoft.com/office/drawing/2014/main" id="{69FD5EFA-F476-4BCC-B29D-7754B7C4BCE6}"/>
              </a:ext>
            </a:extLst>
          </p:cNvPr>
          <p:cNvSpPr txBox="1"/>
          <p:nvPr/>
        </p:nvSpPr>
        <p:spPr>
          <a:xfrm>
            <a:off x="8839200" y="4400691"/>
            <a:ext cx="3505200" cy="1077218"/>
          </a:xfrm>
          <a:prstGeom prst="rect">
            <a:avLst/>
          </a:prstGeom>
          <a:noFill/>
        </p:spPr>
        <p:txBody>
          <a:bodyPr wrap="square" rtlCol="0">
            <a:spAutoFit/>
          </a:bodyPr>
          <a:lstStyle/>
          <a:p>
            <a:pPr algn="ctr"/>
            <a:r>
              <a:rPr lang="en-US" sz="3200" b="1" dirty="0">
                <a:solidFill>
                  <a:srgbClr val="8DC74F"/>
                </a:solidFill>
              </a:rPr>
              <a:t>Blockchain Security</a:t>
            </a:r>
          </a:p>
        </p:txBody>
      </p:sp>
    </p:spTree>
    <p:extLst>
      <p:ext uri="{BB962C8B-B14F-4D97-AF65-F5344CB8AC3E}">
        <p14:creationId xmlns:p14="http://schemas.microsoft.com/office/powerpoint/2010/main" val="14421501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result for security icon">
            <a:extLst>
              <a:ext uri="{FF2B5EF4-FFF2-40B4-BE49-F238E27FC236}">
                <a16:creationId xmlns:a16="http://schemas.microsoft.com/office/drawing/2014/main" id="{5C490227-8B43-40B4-B33D-8F42ED63AB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128395"/>
            <a:ext cx="3200400" cy="3200400"/>
          </a:xfrm>
          <a:prstGeom prst="rect">
            <a:avLst/>
          </a:prstGeom>
          <a:solidFill>
            <a:schemeClr val="tx1"/>
          </a:solidFill>
        </p:spPr>
      </p:pic>
      <p:sp>
        <p:nvSpPr>
          <p:cNvPr id="3" name="TextBox 2">
            <a:extLst>
              <a:ext uri="{FF2B5EF4-FFF2-40B4-BE49-F238E27FC236}">
                <a16:creationId xmlns:a16="http://schemas.microsoft.com/office/drawing/2014/main" id="{CEEFC433-245C-4437-BD07-FED9FDC6AF45}"/>
              </a:ext>
            </a:extLst>
          </p:cNvPr>
          <p:cNvSpPr txBox="1"/>
          <p:nvPr/>
        </p:nvSpPr>
        <p:spPr>
          <a:xfrm>
            <a:off x="4343400" y="4648200"/>
            <a:ext cx="35052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t>
            </a:r>
          </a:p>
          <a:p>
            <a:pPr algn="ctr"/>
            <a:r>
              <a:rPr lang="en-US" sz="3200" b="1" dirty="0">
                <a:solidFill>
                  <a:srgbClr val="8DC74F"/>
                </a:solidFill>
              </a:rPr>
              <a:t>Security</a:t>
            </a:r>
          </a:p>
        </p:txBody>
      </p:sp>
    </p:spTree>
    <p:extLst>
      <p:ext uri="{BB962C8B-B14F-4D97-AF65-F5344CB8AC3E}">
        <p14:creationId xmlns:p14="http://schemas.microsoft.com/office/powerpoint/2010/main" val="36027593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batchtransfer erc20">
            <a:extLst>
              <a:ext uri="{FF2B5EF4-FFF2-40B4-BE49-F238E27FC236}">
                <a16:creationId xmlns:a16="http://schemas.microsoft.com/office/drawing/2014/main" id="{0C41A75C-B268-4016-BB1C-8DF65A282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074"/>
          <a:stretch/>
        </p:blipFill>
        <p:spPr bwMode="auto">
          <a:xfrm>
            <a:off x="1" y="3118367"/>
            <a:ext cx="12188825" cy="3751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A45675-8FEB-4A05-B236-1D514596BB88}"/>
              </a:ext>
            </a:extLst>
          </p:cNvPr>
          <p:cNvSpPr>
            <a:spLocks noGrp="1"/>
          </p:cNvSpPr>
          <p:nvPr>
            <p:ph type="title"/>
          </p:nvPr>
        </p:nvSpPr>
        <p:spPr/>
        <p:txBody>
          <a:bodyPr/>
          <a:lstStyle/>
          <a:p>
            <a:r>
              <a:rPr lang="en-US" dirty="0"/>
              <a:t>Integer Underflow/Overflow</a:t>
            </a:r>
          </a:p>
        </p:txBody>
      </p:sp>
      <p:sp>
        <p:nvSpPr>
          <p:cNvPr id="3" name="Content Placeholder 2">
            <a:extLst>
              <a:ext uri="{FF2B5EF4-FFF2-40B4-BE49-F238E27FC236}">
                <a16:creationId xmlns:a16="http://schemas.microsoft.com/office/drawing/2014/main" id="{2368CF41-6936-44C0-A545-183D41D98C85}"/>
              </a:ext>
            </a:extLst>
          </p:cNvPr>
          <p:cNvSpPr>
            <a:spLocks noGrp="1"/>
          </p:cNvSpPr>
          <p:nvPr>
            <p:ph idx="1"/>
          </p:nvPr>
        </p:nvSpPr>
        <p:spPr/>
        <p:txBody>
          <a:bodyPr/>
          <a:lstStyle/>
          <a:p>
            <a:r>
              <a:rPr lang="en-US" dirty="0"/>
              <a:t>When one puts in a value that exceeds the limit, the value becomes something else.</a:t>
            </a:r>
          </a:p>
          <a:p>
            <a:r>
              <a:rPr lang="en-US" dirty="0" err="1"/>
              <a:t>Uints</a:t>
            </a:r>
            <a:r>
              <a:rPr lang="en-US" dirty="0"/>
              <a:t> have a max value of 2</a:t>
            </a:r>
            <a:r>
              <a:rPr lang="en-US" baseline="30000" dirty="0"/>
              <a:t>256 </a:t>
            </a:r>
            <a:r>
              <a:rPr lang="en-US" dirty="0"/>
              <a:t>– 1, in Solidity it wraps after max value to 0</a:t>
            </a:r>
          </a:p>
        </p:txBody>
      </p:sp>
      <p:sp>
        <p:nvSpPr>
          <p:cNvPr id="4" name="TextBox 3">
            <a:extLst>
              <a:ext uri="{FF2B5EF4-FFF2-40B4-BE49-F238E27FC236}">
                <a16:creationId xmlns:a16="http://schemas.microsoft.com/office/drawing/2014/main" id="{E0E72129-2649-487F-B7CA-1D79A05AD9D9}"/>
              </a:ext>
            </a:extLst>
          </p:cNvPr>
          <p:cNvSpPr txBox="1"/>
          <p:nvPr/>
        </p:nvSpPr>
        <p:spPr>
          <a:xfrm>
            <a:off x="5791203" y="3601135"/>
            <a:ext cx="5029199" cy="646331"/>
          </a:xfrm>
          <a:prstGeom prst="rect">
            <a:avLst/>
          </a:prstGeom>
          <a:noFill/>
        </p:spPr>
        <p:txBody>
          <a:bodyPr wrap="square" rtlCol="0">
            <a:spAutoFit/>
          </a:bodyPr>
          <a:lstStyle/>
          <a:p>
            <a:r>
              <a:rPr lang="en-US" dirty="0">
                <a:solidFill>
                  <a:srgbClr val="FF0000"/>
                </a:solidFill>
              </a:rPr>
              <a:t>What happens if we call (2</a:t>
            </a:r>
            <a:r>
              <a:rPr lang="en-US" baseline="30000" dirty="0">
                <a:solidFill>
                  <a:srgbClr val="FF0000"/>
                </a:solidFill>
              </a:rPr>
              <a:t>256 </a:t>
            </a:r>
            <a:r>
              <a:rPr lang="en-US" dirty="0">
                <a:solidFill>
                  <a:srgbClr val="FF0000"/>
                </a:solidFill>
              </a:rPr>
              <a:t>)/2 = 8*16^63</a:t>
            </a:r>
          </a:p>
          <a:p>
            <a:r>
              <a:rPr lang="en-US" dirty="0">
                <a:solidFill>
                  <a:srgbClr val="FF0000"/>
                </a:solidFill>
              </a:rPr>
              <a:t>with 2 addresses?</a:t>
            </a:r>
          </a:p>
        </p:txBody>
      </p:sp>
      <p:pic>
        <p:nvPicPr>
          <p:cNvPr id="5" name="Picture 4">
            <a:extLst>
              <a:ext uri="{FF2B5EF4-FFF2-40B4-BE49-F238E27FC236}">
                <a16:creationId xmlns:a16="http://schemas.microsoft.com/office/drawing/2014/main" id="{4974974D-8D66-4177-ABDD-C245D83D9285}"/>
              </a:ext>
            </a:extLst>
          </p:cNvPr>
          <p:cNvPicPr>
            <a:picLocks noChangeAspect="1"/>
          </p:cNvPicPr>
          <p:nvPr/>
        </p:nvPicPr>
        <p:blipFill>
          <a:blip r:embed="rId4"/>
          <a:stretch>
            <a:fillRect/>
          </a:stretch>
        </p:blipFill>
        <p:spPr>
          <a:xfrm>
            <a:off x="0" y="3074663"/>
            <a:ext cx="10972800" cy="3838669"/>
          </a:xfrm>
          <a:prstGeom prst="rect">
            <a:avLst/>
          </a:prstGeom>
        </p:spPr>
      </p:pic>
      <p:cxnSp>
        <p:nvCxnSpPr>
          <p:cNvPr id="7" name="Straight Connector 6">
            <a:extLst>
              <a:ext uri="{FF2B5EF4-FFF2-40B4-BE49-F238E27FC236}">
                <a16:creationId xmlns:a16="http://schemas.microsoft.com/office/drawing/2014/main" id="{678FD16E-757C-4B9A-BD37-8C0774C4CDFD}"/>
              </a:ext>
            </a:extLst>
          </p:cNvPr>
          <p:cNvCxnSpPr/>
          <p:nvPr/>
        </p:nvCxnSpPr>
        <p:spPr>
          <a:xfrm>
            <a:off x="2286000" y="54102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D9134E38-487D-4F39-A803-9B51F61AB74C}"/>
              </a:ext>
            </a:extLst>
          </p:cNvPr>
          <p:cNvCxnSpPr/>
          <p:nvPr/>
        </p:nvCxnSpPr>
        <p:spPr>
          <a:xfrm>
            <a:off x="2286000" y="56388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64D8D54-D49D-48D4-B99C-CFDC435A2F20}"/>
              </a:ext>
            </a:extLst>
          </p:cNvPr>
          <p:cNvCxnSpPr/>
          <p:nvPr/>
        </p:nvCxnSpPr>
        <p:spPr>
          <a:xfrm>
            <a:off x="4648200" y="5638800"/>
            <a:ext cx="6858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6BF8B0-C8BC-463A-AF76-192E1C9EC4D6}"/>
              </a:ext>
            </a:extLst>
          </p:cNvPr>
          <p:cNvSpPr txBox="1"/>
          <p:nvPr/>
        </p:nvSpPr>
        <p:spPr>
          <a:xfrm>
            <a:off x="5486400" y="5638800"/>
            <a:ext cx="2895600" cy="369332"/>
          </a:xfrm>
          <a:prstGeom prst="rect">
            <a:avLst/>
          </a:prstGeom>
          <a:noFill/>
        </p:spPr>
        <p:txBody>
          <a:bodyPr wrap="square" rtlCol="0">
            <a:spAutoFit/>
          </a:bodyPr>
          <a:lstStyle/>
          <a:p>
            <a:r>
              <a:rPr lang="en-US" dirty="0">
                <a:solidFill>
                  <a:srgbClr val="FF0000"/>
                </a:solidFill>
              </a:rPr>
              <a:t>92.2 Billion BTC each!</a:t>
            </a:r>
          </a:p>
        </p:txBody>
      </p:sp>
    </p:spTree>
    <p:extLst>
      <p:ext uri="{BB962C8B-B14F-4D97-AF65-F5344CB8AC3E}">
        <p14:creationId xmlns:p14="http://schemas.microsoft.com/office/powerpoint/2010/main" val="146634351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xit" presetSubtype="0" fill="hold" nodeType="withEffect">
                                  <p:stCondLst>
                                    <p:cond delay="0"/>
                                  </p:stCondLst>
                                  <p:childTnLst>
                                    <p:animEffect transition="out" filter="fade">
                                      <p:cBhvr>
                                        <p:cTn id="29" dur="500"/>
                                        <p:tgtEl>
                                          <p:spTgt spid="1030"/>
                                        </p:tgtEl>
                                      </p:cBhvr>
                                    </p:animEffect>
                                    <p:set>
                                      <p:cBhvr>
                                        <p:cTn id="30" dur="1" fill="hold">
                                          <p:stCondLst>
                                            <p:cond delay="499"/>
                                          </p:stCondLst>
                                        </p:cTn>
                                        <p:tgtEl>
                                          <p:spTgt spid="10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401C-7890-4A99-B25C-AE7800F086D4}"/>
              </a:ext>
            </a:extLst>
          </p:cNvPr>
          <p:cNvSpPr>
            <a:spLocks noGrp="1"/>
          </p:cNvSpPr>
          <p:nvPr>
            <p:ph type="title"/>
          </p:nvPr>
        </p:nvSpPr>
        <p:spPr/>
        <p:txBody>
          <a:bodyPr/>
          <a:lstStyle/>
          <a:p>
            <a:r>
              <a:rPr lang="en-US" dirty="0"/>
              <a:t>Timestamp Dependence</a:t>
            </a:r>
          </a:p>
        </p:txBody>
      </p:sp>
      <p:sp>
        <p:nvSpPr>
          <p:cNvPr id="3" name="Content Placeholder 2">
            <a:extLst>
              <a:ext uri="{FF2B5EF4-FFF2-40B4-BE49-F238E27FC236}">
                <a16:creationId xmlns:a16="http://schemas.microsoft.com/office/drawing/2014/main" id="{A5F6574F-074E-4010-A187-23D45A67E521}"/>
              </a:ext>
            </a:extLst>
          </p:cNvPr>
          <p:cNvSpPr>
            <a:spLocks noGrp="1"/>
          </p:cNvSpPr>
          <p:nvPr>
            <p:ph idx="1"/>
          </p:nvPr>
        </p:nvSpPr>
        <p:spPr/>
        <p:txBody>
          <a:bodyPr/>
          <a:lstStyle/>
          <a:p>
            <a:r>
              <a:rPr lang="en-US" dirty="0"/>
              <a:t>Dangerous to attempt pseudo-random number generation via block timestamps</a:t>
            </a:r>
          </a:p>
          <a:p>
            <a:pPr lvl="1"/>
            <a:r>
              <a:rPr lang="en-US" dirty="0"/>
              <a:t>Deterministic, attackers can determine the “random” variable</a:t>
            </a:r>
          </a:p>
        </p:txBody>
      </p:sp>
      <p:pic>
        <p:nvPicPr>
          <p:cNvPr id="4" name="Picture 3">
            <a:extLst>
              <a:ext uri="{FF2B5EF4-FFF2-40B4-BE49-F238E27FC236}">
                <a16:creationId xmlns:a16="http://schemas.microsoft.com/office/drawing/2014/main" id="{F56DB5CC-6B31-4974-8237-A7A98DAB8B5F}"/>
              </a:ext>
            </a:extLst>
          </p:cNvPr>
          <p:cNvPicPr>
            <a:picLocks noChangeAspect="1"/>
          </p:cNvPicPr>
          <p:nvPr/>
        </p:nvPicPr>
        <p:blipFill>
          <a:blip r:embed="rId2"/>
          <a:stretch>
            <a:fillRect/>
          </a:stretch>
        </p:blipFill>
        <p:spPr>
          <a:xfrm>
            <a:off x="1981201" y="3019425"/>
            <a:ext cx="7477125" cy="3838575"/>
          </a:xfrm>
          <a:prstGeom prst="rect">
            <a:avLst/>
          </a:prstGeom>
        </p:spPr>
      </p:pic>
    </p:spTree>
    <p:extLst>
      <p:ext uri="{BB962C8B-B14F-4D97-AF65-F5344CB8AC3E}">
        <p14:creationId xmlns:p14="http://schemas.microsoft.com/office/powerpoint/2010/main" val="397964587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5BF6-7C8C-406E-B799-776AB4D84D2E}"/>
              </a:ext>
            </a:extLst>
          </p:cNvPr>
          <p:cNvSpPr>
            <a:spLocks noGrp="1"/>
          </p:cNvSpPr>
          <p:nvPr>
            <p:ph type="title"/>
          </p:nvPr>
        </p:nvSpPr>
        <p:spPr/>
        <p:txBody>
          <a:bodyPr/>
          <a:lstStyle/>
          <a:p>
            <a:r>
              <a:rPr lang="en-US" dirty="0"/>
              <a:t>Denial of Service – Smart Contract level</a:t>
            </a:r>
          </a:p>
        </p:txBody>
      </p:sp>
      <p:sp>
        <p:nvSpPr>
          <p:cNvPr id="3" name="Content Placeholder 2">
            <a:extLst>
              <a:ext uri="{FF2B5EF4-FFF2-40B4-BE49-F238E27FC236}">
                <a16:creationId xmlns:a16="http://schemas.microsoft.com/office/drawing/2014/main" id="{B8CB2029-93A1-4A29-AD65-2478ACDA483F}"/>
              </a:ext>
            </a:extLst>
          </p:cNvPr>
          <p:cNvSpPr>
            <a:spLocks noGrp="1"/>
          </p:cNvSpPr>
          <p:nvPr>
            <p:ph idx="1"/>
          </p:nvPr>
        </p:nvSpPr>
        <p:spPr/>
        <p:txBody>
          <a:bodyPr/>
          <a:lstStyle/>
          <a:p>
            <a:r>
              <a:rPr lang="en-US" dirty="0"/>
              <a:t>Smart contracts can indicate if they are “payable”</a:t>
            </a:r>
          </a:p>
          <a:p>
            <a:pPr lvl="1"/>
            <a:r>
              <a:rPr lang="en-US" dirty="0"/>
              <a:t>Non-payable functions/contracts cannot receive cryptocurrency</a:t>
            </a:r>
          </a:p>
          <a:p>
            <a:endParaRPr lang="en-US" dirty="0"/>
          </a:p>
        </p:txBody>
      </p:sp>
      <p:pic>
        <p:nvPicPr>
          <p:cNvPr id="4" name="Picture 3" descr="https://lh4.googleusercontent.com/hizBAF9hoDk7Xe3Gr4RvHJwyFYaA0JcS4maxuT6ZMcGTc54rvZuPhcUGTrLoMMQ1VcIFR6yY6f4SE3Cr4UzkWJDyknzvR9Vg3wLBvoxyU7GolQyxiAqfEj8BND4o4_jGPVCkWD9d">
            <a:extLst>
              <a:ext uri="{FF2B5EF4-FFF2-40B4-BE49-F238E27FC236}">
                <a16:creationId xmlns:a16="http://schemas.microsoft.com/office/drawing/2014/main" id="{E641CAB6-0ACE-4315-861E-931D12C76B9A}"/>
              </a:ext>
            </a:extLst>
          </p:cNvPr>
          <p:cNvPicPr/>
          <p:nvPr/>
        </p:nvPicPr>
        <p:blipFill rotWithShape="1">
          <a:blip r:embed="rId2">
            <a:extLst>
              <a:ext uri="{28A0092B-C50C-407E-A947-70E740481C1C}">
                <a14:useLocalDpi xmlns:a14="http://schemas.microsoft.com/office/drawing/2010/main" val="0"/>
              </a:ext>
            </a:extLst>
          </a:blip>
          <a:srcRect t="11529" b="5647"/>
          <a:stretch/>
        </p:blipFill>
        <p:spPr bwMode="auto">
          <a:xfrm>
            <a:off x="1066800" y="2667000"/>
            <a:ext cx="7772400" cy="4191000"/>
          </a:xfrm>
          <a:prstGeom prst="rect">
            <a:avLst/>
          </a:prstGeom>
          <a:noFill/>
          <a:ln>
            <a:noFill/>
          </a:ln>
        </p:spPr>
      </p:pic>
    </p:spTree>
    <p:extLst>
      <p:ext uri="{BB962C8B-B14F-4D97-AF65-F5344CB8AC3E}">
        <p14:creationId xmlns:p14="http://schemas.microsoft.com/office/powerpoint/2010/main" val="33480115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C855F0-73D6-4DB6-B36F-4D02A0868A24}"/>
              </a:ext>
            </a:extLst>
          </p:cNvPr>
          <p:cNvPicPr>
            <a:picLocks noChangeAspect="1"/>
          </p:cNvPicPr>
          <p:nvPr/>
        </p:nvPicPr>
        <p:blipFill>
          <a:blip r:embed="rId3"/>
          <a:stretch>
            <a:fillRect/>
          </a:stretch>
        </p:blipFill>
        <p:spPr>
          <a:xfrm>
            <a:off x="1219200" y="1828800"/>
            <a:ext cx="7772400" cy="5029200"/>
          </a:xfrm>
          <a:prstGeom prst="rect">
            <a:avLst/>
          </a:prstGeom>
        </p:spPr>
      </p:pic>
      <p:sp>
        <p:nvSpPr>
          <p:cNvPr id="2" name="Title 1">
            <a:extLst>
              <a:ext uri="{FF2B5EF4-FFF2-40B4-BE49-F238E27FC236}">
                <a16:creationId xmlns:a16="http://schemas.microsoft.com/office/drawing/2014/main" id="{4C734CD9-9055-4DF0-A279-367C4392C567}"/>
              </a:ext>
            </a:extLst>
          </p:cNvPr>
          <p:cNvSpPr>
            <a:spLocks noGrp="1"/>
          </p:cNvSpPr>
          <p:nvPr>
            <p:ph type="title"/>
          </p:nvPr>
        </p:nvSpPr>
        <p:spPr>
          <a:xfrm>
            <a:off x="1524000" y="457200"/>
            <a:ext cx="9144000" cy="1143000"/>
          </a:xfrm>
        </p:spPr>
        <p:txBody>
          <a:bodyPr/>
          <a:lstStyle/>
          <a:p>
            <a:r>
              <a:rPr lang="en-US" dirty="0"/>
              <a:t>Reentrancy Attack</a:t>
            </a:r>
          </a:p>
        </p:txBody>
      </p:sp>
      <p:sp>
        <p:nvSpPr>
          <p:cNvPr id="11" name="Rectangle 10">
            <a:extLst>
              <a:ext uri="{FF2B5EF4-FFF2-40B4-BE49-F238E27FC236}">
                <a16:creationId xmlns:a16="http://schemas.microsoft.com/office/drawing/2014/main" id="{1446661F-7C34-4C0A-B694-2F4A8EA1DA5F}"/>
              </a:ext>
            </a:extLst>
          </p:cNvPr>
          <p:cNvSpPr/>
          <p:nvPr/>
        </p:nvSpPr>
        <p:spPr>
          <a:xfrm>
            <a:off x="8991600" y="1828800"/>
            <a:ext cx="3200400" cy="5029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5F47E7-40F7-42D3-A689-F29181C64972}"/>
              </a:ext>
            </a:extLst>
          </p:cNvPr>
          <p:cNvSpPr>
            <a:spLocks noGrp="1"/>
          </p:cNvSpPr>
          <p:nvPr>
            <p:ph idx="1"/>
          </p:nvPr>
        </p:nvSpPr>
        <p:spPr>
          <a:xfrm>
            <a:off x="6477000" y="3124200"/>
            <a:ext cx="5257800" cy="2895600"/>
          </a:xfrm>
        </p:spPr>
        <p:txBody>
          <a:bodyPr/>
          <a:lstStyle/>
          <a:p>
            <a:pPr marL="45720" indent="0">
              <a:buNone/>
            </a:pPr>
            <a:r>
              <a:rPr lang="en-US" dirty="0">
                <a:solidFill>
                  <a:srgbClr val="FF0000"/>
                </a:solidFill>
              </a:rPr>
              <a:t>When a payment is made, it calls the fallback function of the payee contract</a:t>
            </a:r>
          </a:p>
          <a:p>
            <a:pPr marL="45720" indent="0">
              <a:buNone/>
            </a:pPr>
            <a:r>
              <a:rPr lang="en-US" dirty="0">
                <a:solidFill>
                  <a:srgbClr val="FF0000"/>
                </a:solidFill>
              </a:rPr>
              <a:t>The fallback function can call the payment function again recursively</a:t>
            </a:r>
          </a:p>
        </p:txBody>
      </p:sp>
    </p:spTree>
    <p:extLst>
      <p:ext uri="{BB962C8B-B14F-4D97-AF65-F5344CB8AC3E}">
        <p14:creationId xmlns:p14="http://schemas.microsoft.com/office/powerpoint/2010/main" val="5659518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6AF5-391E-40B2-BEBE-037FAE1331F9}"/>
              </a:ext>
            </a:extLst>
          </p:cNvPr>
          <p:cNvSpPr>
            <a:spLocks noGrp="1"/>
          </p:cNvSpPr>
          <p:nvPr>
            <p:ph type="title"/>
          </p:nvPr>
        </p:nvSpPr>
        <p:spPr/>
        <p:txBody>
          <a:bodyPr/>
          <a:lstStyle/>
          <a:p>
            <a:r>
              <a:rPr lang="en-US" dirty="0"/>
              <a:t>Phishing using </a:t>
            </a:r>
            <a:r>
              <a:rPr lang="en-US" dirty="0" err="1"/>
              <a:t>tx.origin</a:t>
            </a:r>
            <a:endParaRPr lang="en-US" dirty="0"/>
          </a:p>
        </p:txBody>
      </p:sp>
      <p:sp>
        <p:nvSpPr>
          <p:cNvPr id="3" name="Content Placeholder 2">
            <a:extLst>
              <a:ext uri="{FF2B5EF4-FFF2-40B4-BE49-F238E27FC236}">
                <a16:creationId xmlns:a16="http://schemas.microsoft.com/office/drawing/2014/main" id="{26E755ED-D35C-40B5-BC1A-A0DBBE50DE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07BD2C-DCD7-44A5-B1CD-1B1499AD9058}"/>
              </a:ext>
            </a:extLst>
          </p:cNvPr>
          <p:cNvPicPr>
            <a:picLocks noChangeAspect="1"/>
          </p:cNvPicPr>
          <p:nvPr/>
        </p:nvPicPr>
        <p:blipFill>
          <a:blip r:embed="rId3"/>
          <a:stretch>
            <a:fillRect/>
          </a:stretch>
        </p:blipFill>
        <p:spPr>
          <a:xfrm>
            <a:off x="1111248" y="1828800"/>
            <a:ext cx="9059863" cy="5031460"/>
          </a:xfrm>
          <a:prstGeom prst="rect">
            <a:avLst/>
          </a:prstGeom>
        </p:spPr>
      </p:pic>
      <p:pic>
        <p:nvPicPr>
          <p:cNvPr id="7" name="Picture 6">
            <a:extLst>
              <a:ext uri="{FF2B5EF4-FFF2-40B4-BE49-F238E27FC236}">
                <a16:creationId xmlns:a16="http://schemas.microsoft.com/office/drawing/2014/main" id="{FA3A9C0D-CE25-4251-B454-2E81639B1A16}"/>
              </a:ext>
            </a:extLst>
          </p:cNvPr>
          <p:cNvPicPr>
            <a:picLocks noChangeAspect="1"/>
          </p:cNvPicPr>
          <p:nvPr/>
        </p:nvPicPr>
        <p:blipFill>
          <a:blip r:embed="rId4"/>
          <a:stretch>
            <a:fillRect/>
          </a:stretch>
        </p:blipFill>
        <p:spPr>
          <a:xfrm>
            <a:off x="1111248" y="1828800"/>
            <a:ext cx="8709025" cy="4953000"/>
          </a:xfrm>
          <a:prstGeom prst="rect">
            <a:avLst/>
          </a:prstGeom>
        </p:spPr>
      </p:pic>
    </p:spTree>
    <p:extLst>
      <p:ext uri="{BB962C8B-B14F-4D97-AF65-F5344CB8AC3E}">
        <p14:creationId xmlns:p14="http://schemas.microsoft.com/office/powerpoint/2010/main" val="1816295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sz="6600" dirty="0"/>
              <a:t>Server-side Scripting</a:t>
            </a:r>
            <a:endParaRPr sz="6600" dirty="0"/>
          </a:p>
        </p:txBody>
      </p:sp>
      <p:sp>
        <p:nvSpPr>
          <p:cNvPr id="14" name="Content Placeholder 13"/>
          <p:cNvSpPr>
            <a:spLocks noGrp="1"/>
          </p:cNvSpPr>
          <p:nvPr>
            <p:ph idx="1"/>
          </p:nvPr>
        </p:nvSpPr>
        <p:spPr>
          <a:xfrm>
            <a:off x="1524000" y="1828800"/>
            <a:ext cx="10287000" cy="4267200"/>
          </a:xfrm>
        </p:spPr>
        <p:txBody>
          <a:bodyPr>
            <a:normAutofit/>
          </a:bodyPr>
          <a:lstStyle/>
          <a:p>
            <a:r>
              <a:rPr lang="en-US" sz="3400" dirty="0"/>
              <a:t>Receives and implement Smart Contract logic</a:t>
            </a:r>
          </a:p>
          <a:p>
            <a:r>
              <a:rPr lang="en-US" sz="3400" dirty="0"/>
              <a:t>Interacts with front-end and Blockchain</a:t>
            </a:r>
          </a:p>
          <a:p>
            <a:r>
              <a:rPr lang="en-US" sz="3400" dirty="0"/>
              <a:t>Provides the logic to manipulate passed arguments</a:t>
            </a:r>
          </a:p>
          <a:p>
            <a:pPr lvl="1"/>
            <a:r>
              <a:rPr lang="en-US" sz="3200" dirty="0"/>
              <a:t>Oracles</a:t>
            </a:r>
          </a:p>
          <a:p>
            <a:pPr lvl="1"/>
            <a:r>
              <a:rPr lang="en-US" sz="3200" dirty="0"/>
              <a:t>State Channels</a:t>
            </a:r>
          </a:p>
          <a:p>
            <a:pPr lvl="2"/>
            <a:endParaRPr lang="en-US" sz="3000" dirty="0"/>
          </a:p>
          <a:p>
            <a:pPr lvl="2"/>
            <a:endParaRPr lang="en-US" sz="3000" dirty="0"/>
          </a:p>
        </p:txBody>
      </p:sp>
    </p:spTree>
    <p:extLst>
      <p:ext uri="{BB962C8B-B14F-4D97-AF65-F5344CB8AC3E}">
        <p14:creationId xmlns:p14="http://schemas.microsoft.com/office/powerpoint/2010/main" val="1686772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4A9-44BF-4836-AA75-9C499C253944}"/>
              </a:ext>
            </a:extLst>
          </p:cNvPr>
          <p:cNvSpPr>
            <a:spLocks noGrp="1"/>
          </p:cNvSpPr>
          <p:nvPr>
            <p:ph type="title"/>
          </p:nvPr>
        </p:nvSpPr>
        <p:spPr/>
        <p:txBody>
          <a:bodyPr/>
          <a:lstStyle/>
          <a:p>
            <a:r>
              <a:rPr lang="en-US" dirty="0"/>
              <a:t>Parity Wallet attacks</a:t>
            </a:r>
          </a:p>
        </p:txBody>
      </p:sp>
      <p:sp>
        <p:nvSpPr>
          <p:cNvPr id="3" name="Content Placeholder 2">
            <a:extLst>
              <a:ext uri="{FF2B5EF4-FFF2-40B4-BE49-F238E27FC236}">
                <a16:creationId xmlns:a16="http://schemas.microsoft.com/office/drawing/2014/main" id="{403D4AD0-4EA4-4194-AB03-7BEAC8BC2109}"/>
              </a:ext>
            </a:extLst>
          </p:cNvPr>
          <p:cNvSpPr>
            <a:spLocks noGrp="1"/>
          </p:cNvSpPr>
          <p:nvPr>
            <p:ph idx="1"/>
          </p:nvPr>
        </p:nvSpPr>
        <p:spPr/>
        <p:txBody>
          <a:bodyPr/>
          <a:lstStyle/>
          <a:p>
            <a:r>
              <a:rPr lang="en-US" dirty="0"/>
              <a:t>Bad coding left them vulnerable to attacks on two occasions</a:t>
            </a:r>
          </a:p>
        </p:txBody>
      </p:sp>
      <p:pic>
        <p:nvPicPr>
          <p:cNvPr id="6" name="Picture 5">
            <a:extLst>
              <a:ext uri="{FF2B5EF4-FFF2-40B4-BE49-F238E27FC236}">
                <a16:creationId xmlns:a16="http://schemas.microsoft.com/office/drawing/2014/main" id="{0AC9CD81-81B2-42F8-864C-3CF78E0839BB}"/>
              </a:ext>
            </a:extLst>
          </p:cNvPr>
          <p:cNvPicPr>
            <a:picLocks noChangeAspect="1"/>
          </p:cNvPicPr>
          <p:nvPr/>
        </p:nvPicPr>
        <p:blipFill>
          <a:blip r:embed="rId3"/>
          <a:stretch>
            <a:fillRect/>
          </a:stretch>
        </p:blipFill>
        <p:spPr>
          <a:xfrm>
            <a:off x="1589" y="2286000"/>
            <a:ext cx="12279442" cy="4572000"/>
          </a:xfrm>
          <a:prstGeom prst="rect">
            <a:avLst/>
          </a:prstGeom>
        </p:spPr>
      </p:pic>
      <p:pic>
        <p:nvPicPr>
          <p:cNvPr id="7" name="Picture 6">
            <a:extLst>
              <a:ext uri="{FF2B5EF4-FFF2-40B4-BE49-F238E27FC236}">
                <a16:creationId xmlns:a16="http://schemas.microsoft.com/office/drawing/2014/main" id="{4564EDC2-BF32-4064-BE99-794F289700BF}"/>
              </a:ext>
            </a:extLst>
          </p:cNvPr>
          <p:cNvPicPr>
            <a:picLocks noChangeAspect="1"/>
          </p:cNvPicPr>
          <p:nvPr/>
        </p:nvPicPr>
        <p:blipFill>
          <a:blip r:embed="rId4"/>
          <a:stretch>
            <a:fillRect/>
          </a:stretch>
        </p:blipFill>
        <p:spPr>
          <a:xfrm>
            <a:off x="1588" y="2181226"/>
            <a:ext cx="10437812" cy="4676775"/>
          </a:xfrm>
          <a:prstGeom prst="rect">
            <a:avLst/>
          </a:prstGeom>
        </p:spPr>
      </p:pic>
    </p:spTree>
    <p:extLst>
      <p:ext uri="{BB962C8B-B14F-4D97-AF65-F5344CB8AC3E}">
        <p14:creationId xmlns:p14="http://schemas.microsoft.com/office/powerpoint/2010/main" val="19282361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699802-4B54-45A0-B07F-B0CAF939F4E0}"/>
              </a:ext>
            </a:extLst>
          </p:cNvPr>
          <p:cNvSpPr txBox="1"/>
          <p:nvPr/>
        </p:nvSpPr>
        <p:spPr>
          <a:xfrm>
            <a:off x="1295400" y="2207325"/>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0000000000000000000000000000000000000000000000000000000000000002</a:t>
            </a:r>
          </a:p>
          <a:p>
            <a:endParaRPr lang="en-US" dirty="0"/>
          </a:p>
        </p:txBody>
      </p:sp>
      <p:sp>
        <p:nvSpPr>
          <p:cNvPr id="18" name="TextBox 17">
            <a:extLst>
              <a:ext uri="{FF2B5EF4-FFF2-40B4-BE49-F238E27FC236}">
                <a16:creationId xmlns:a16="http://schemas.microsoft.com/office/drawing/2014/main" id="{B414B0E9-5D9B-43E0-802D-16B20D702F1C}"/>
              </a:ext>
            </a:extLst>
          </p:cNvPr>
          <p:cNvSpPr txBox="1"/>
          <p:nvPr/>
        </p:nvSpPr>
        <p:spPr>
          <a:xfrm>
            <a:off x="1293812" y="2201229"/>
            <a:ext cx="9372600" cy="923330"/>
          </a:xfrm>
          <a:prstGeom prst="rect">
            <a:avLst/>
          </a:prstGeom>
          <a:noFill/>
        </p:spPr>
        <p:txBody>
          <a:bodyPr wrap="square" rtlCol="0">
            <a:spAutoFit/>
          </a:bodyPr>
          <a:lstStyle/>
          <a:p>
            <a:pPr fontAlgn="base" latinLnBrk="1"/>
            <a:r>
              <a:rPr lang="en-US" dirty="0"/>
              <a:t>00000000000000000000000062bec9abe373123b9b635b75608f94eb8644163</a:t>
            </a:r>
          </a:p>
          <a:p>
            <a:pPr fontAlgn="base" latinLnBrk="1"/>
            <a:r>
              <a:rPr lang="en-US" dirty="0"/>
              <a:t>0000000000000000000000000000000000000000000000000000000000000002</a:t>
            </a:r>
          </a:p>
          <a:p>
            <a:endParaRPr lang="en-US" dirty="0"/>
          </a:p>
        </p:txBody>
      </p:sp>
      <p:sp>
        <p:nvSpPr>
          <p:cNvPr id="2" name="Title 1">
            <a:extLst>
              <a:ext uri="{FF2B5EF4-FFF2-40B4-BE49-F238E27FC236}">
                <a16:creationId xmlns:a16="http://schemas.microsoft.com/office/drawing/2014/main" id="{C9AC131B-AE3E-4FA2-815B-CAA8585BDAB9}"/>
              </a:ext>
            </a:extLst>
          </p:cNvPr>
          <p:cNvSpPr>
            <a:spLocks noGrp="1"/>
          </p:cNvSpPr>
          <p:nvPr>
            <p:ph type="title"/>
          </p:nvPr>
        </p:nvSpPr>
        <p:spPr/>
        <p:txBody>
          <a:bodyPr/>
          <a:lstStyle/>
          <a:p>
            <a:r>
              <a:rPr lang="en-US" dirty="0"/>
              <a:t>Short Address Attack</a:t>
            </a:r>
          </a:p>
        </p:txBody>
      </p:sp>
      <p:sp>
        <p:nvSpPr>
          <p:cNvPr id="3" name="Content Placeholder 2">
            <a:extLst>
              <a:ext uri="{FF2B5EF4-FFF2-40B4-BE49-F238E27FC236}">
                <a16:creationId xmlns:a16="http://schemas.microsoft.com/office/drawing/2014/main" id="{2F26DB6F-02F7-41E4-878B-EB048BF65449}"/>
              </a:ext>
            </a:extLst>
          </p:cNvPr>
          <p:cNvSpPr>
            <a:spLocks noGrp="1"/>
          </p:cNvSpPr>
          <p:nvPr>
            <p:ph idx="1"/>
          </p:nvPr>
        </p:nvSpPr>
        <p:spPr>
          <a:xfrm>
            <a:off x="1066801" y="1828800"/>
            <a:ext cx="8686801" cy="4191000"/>
          </a:xfrm>
        </p:spPr>
        <p:txBody>
          <a:bodyPr/>
          <a:lstStyle/>
          <a:p>
            <a:r>
              <a:rPr lang="en-US" dirty="0"/>
              <a:t>The fault here lies in the way EVM handles underflows, it pads it with 0s</a:t>
            </a:r>
          </a:p>
          <a:p>
            <a:endParaRPr lang="en-US" dirty="0"/>
          </a:p>
        </p:txBody>
      </p:sp>
      <p:pic>
        <p:nvPicPr>
          <p:cNvPr id="4" name="Picture 3">
            <a:extLst>
              <a:ext uri="{FF2B5EF4-FFF2-40B4-BE49-F238E27FC236}">
                <a16:creationId xmlns:a16="http://schemas.microsoft.com/office/drawing/2014/main" id="{91506F9F-9350-40EE-9B5B-00E0D13EA4D4}"/>
              </a:ext>
            </a:extLst>
          </p:cNvPr>
          <p:cNvPicPr>
            <a:picLocks noChangeAspect="1"/>
          </p:cNvPicPr>
          <p:nvPr/>
        </p:nvPicPr>
        <p:blipFill>
          <a:blip r:embed="rId2"/>
          <a:stretch>
            <a:fillRect/>
          </a:stretch>
        </p:blipFill>
        <p:spPr>
          <a:xfrm>
            <a:off x="1752600" y="2908478"/>
            <a:ext cx="7768432" cy="3996415"/>
          </a:xfrm>
          <a:prstGeom prst="rect">
            <a:avLst/>
          </a:prstGeom>
        </p:spPr>
      </p:pic>
      <p:cxnSp>
        <p:nvCxnSpPr>
          <p:cNvPr id="8" name="Straight Arrow Connector 7">
            <a:extLst>
              <a:ext uri="{FF2B5EF4-FFF2-40B4-BE49-F238E27FC236}">
                <a16:creationId xmlns:a16="http://schemas.microsoft.com/office/drawing/2014/main" id="{455E5400-2C09-430E-9755-7CAD09FC8EE1}"/>
              </a:ext>
            </a:extLst>
          </p:cNvPr>
          <p:cNvCxnSpPr>
            <a:cxnSpLocks/>
          </p:cNvCxnSpPr>
          <p:nvPr/>
        </p:nvCxnSpPr>
        <p:spPr>
          <a:xfrm flipV="1">
            <a:off x="4000501" y="4476955"/>
            <a:ext cx="110331" cy="76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068B04-3BCF-404C-890F-729AB3E200BB}"/>
              </a:ext>
            </a:extLst>
          </p:cNvPr>
          <p:cNvSpPr/>
          <p:nvPr/>
        </p:nvSpPr>
        <p:spPr>
          <a:xfrm>
            <a:off x="4110832" y="4207279"/>
            <a:ext cx="4022255" cy="307777"/>
          </a:xfrm>
          <a:prstGeom prst="rect">
            <a:avLst/>
          </a:prstGeom>
        </p:spPr>
        <p:txBody>
          <a:bodyPr wrap="none">
            <a:spAutoFit/>
          </a:bodyPr>
          <a:lstStyle/>
          <a:p>
            <a:r>
              <a:rPr lang="en-US" sz="1400" dirty="0"/>
              <a:t>0x62bec9abe373123b9b635b75608f94eb86441630</a:t>
            </a:r>
          </a:p>
        </p:txBody>
      </p:sp>
      <p:cxnSp>
        <p:nvCxnSpPr>
          <p:cNvPr id="14" name="Straight Arrow Connector 13">
            <a:extLst>
              <a:ext uri="{FF2B5EF4-FFF2-40B4-BE49-F238E27FC236}">
                <a16:creationId xmlns:a16="http://schemas.microsoft.com/office/drawing/2014/main" id="{81A769A8-C3E3-4C22-91D1-F4507EFE844A}"/>
              </a:ext>
            </a:extLst>
          </p:cNvPr>
          <p:cNvCxnSpPr>
            <a:cxnSpLocks/>
          </p:cNvCxnSpPr>
          <p:nvPr/>
        </p:nvCxnSpPr>
        <p:spPr>
          <a:xfrm flipV="1">
            <a:off x="6202362" y="4553156"/>
            <a:ext cx="266700" cy="64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E21F48-A73D-4E3D-B095-07F70AF2AB3A}"/>
              </a:ext>
            </a:extLst>
          </p:cNvPr>
          <p:cNvSpPr/>
          <p:nvPr/>
        </p:nvSpPr>
        <p:spPr>
          <a:xfrm>
            <a:off x="6440115" y="4399267"/>
            <a:ext cx="268022" cy="307777"/>
          </a:xfrm>
          <a:prstGeom prst="rect">
            <a:avLst/>
          </a:prstGeom>
        </p:spPr>
        <p:txBody>
          <a:bodyPr wrap="none">
            <a:spAutoFit/>
          </a:bodyPr>
          <a:lstStyle/>
          <a:p>
            <a:r>
              <a:rPr lang="en-US" sz="1400" dirty="0"/>
              <a:t>2</a:t>
            </a:r>
          </a:p>
        </p:txBody>
      </p:sp>
      <p:sp>
        <p:nvSpPr>
          <p:cNvPr id="20" name="TextBox 19">
            <a:extLst>
              <a:ext uri="{FF2B5EF4-FFF2-40B4-BE49-F238E27FC236}">
                <a16:creationId xmlns:a16="http://schemas.microsoft.com/office/drawing/2014/main" id="{901229DF-F2A9-4548-ADA7-7F846F30B6F3}"/>
              </a:ext>
            </a:extLst>
          </p:cNvPr>
          <p:cNvSpPr txBox="1"/>
          <p:nvPr/>
        </p:nvSpPr>
        <p:spPr>
          <a:xfrm>
            <a:off x="1293812" y="2195133"/>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000000000000000000000000000000000000000000000000000000000000002</a:t>
            </a:r>
          </a:p>
          <a:p>
            <a:endParaRPr lang="en-US" dirty="0"/>
          </a:p>
        </p:txBody>
      </p:sp>
      <p:sp>
        <p:nvSpPr>
          <p:cNvPr id="21" name="TextBox 20">
            <a:extLst>
              <a:ext uri="{FF2B5EF4-FFF2-40B4-BE49-F238E27FC236}">
                <a16:creationId xmlns:a16="http://schemas.microsoft.com/office/drawing/2014/main" id="{57D8E5A8-FA39-4F23-AEDA-FD5DAB7EB255}"/>
              </a:ext>
            </a:extLst>
          </p:cNvPr>
          <p:cNvSpPr txBox="1"/>
          <p:nvPr/>
        </p:nvSpPr>
        <p:spPr>
          <a:xfrm>
            <a:off x="1287588" y="2213892"/>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0000000000000000000000000000000000000000000000000000000000000020</a:t>
            </a:r>
          </a:p>
          <a:p>
            <a:endParaRPr lang="en-US" dirty="0"/>
          </a:p>
        </p:txBody>
      </p:sp>
      <p:sp>
        <p:nvSpPr>
          <p:cNvPr id="22" name="Rectangle: Rounded Corners 21">
            <a:extLst>
              <a:ext uri="{FF2B5EF4-FFF2-40B4-BE49-F238E27FC236}">
                <a16:creationId xmlns:a16="http://schemas.microsoft.com/office/drawing/2014/main" id="{DF32D6DD-3CF6-48D5-B5BB-C26932737625}"/>
              </a:ext>
            </a:extLst>
          </p:cNvPr>
          <p:cNvSpPr/>
          <p:nvPr/>
        </p:nvSpPr>
        <p:spPr>
          <a:xfrm>
            <a:off x="9147843" y="2514600"/>
            <a:ext cx="373189"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3B5FA6C-989B-4F7D-BB7D-241086351709}"/>
              </a:ext>
            </a:extLst>
          </p:cNvPr>
          <p:cNvCxnSpPr/>
          <p:nvPr/>
        </p:nvCxnSpPr>
        <p:spPr>
          <a:xfrm>
            <a:off x="9585513" y="2832063"/>
            <a:ext cx="312611" cy="317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1C7C69F-C07C-4633-AA6B-E92C63E2F1E0}"/>
              </a:ext>
            </a:extLst>
          </p:cNvPr>
          <p:cNvSpPr txBox="1"/>
          <p:nvPr/>
        </p:nvSpPr>
        <p:spPr>
          <a:xfrm>
            <a:off x="9787258" y="3087255"/>
            <a:ext cx="1836611" cy="646331"/>
          </a:xfrm>
          <a:prstGeom prst="rect">
            <a:avLst/>
          </a:prstGeom>
          <a:noFill/>
        </p:spPr>
        <p:txBody>
          <a:bodyPr wrap="square" rtlCol="0">
            <a:spAutoFit/>
          </a:bodyPr>
          <a:lstStyle/>
          <a:p>
            <a:r>
              <a:rPr lang="en-US" dirty="0">
                <a:solidFill>
                  <a:srgbClr val="FF0000"/>
                </a:solidFill>
              </a:rPr>
              <a:t>2&lt;&lt;4 = 32 coins</a:t>
            </a:r>
          </a:p>
          <a:p>
            <a:r>
              <a:rPr lang="en-US" dirty="0">
                <a:solidFill>
                  <a:srgbClr val="FF0000"/>
                </a:solidFill>
              </a:rPr>
              <a:t>= 30 new coins</a:t>
            </a:r>
          </a:p>
        </p:txBody>
      </p:sp>
    </p:spTree>
    <p:extLst>
      <p:ext uri="{BB962C8B-B14F-4D97-AF65-F5344CB8AC3E}">
        <p14:creationId xmlns:p14="http://schemas.microsoft.com/office/powerpoint/2010/main" val="8687542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8" grpId="0"/>
      <p:bldP spid="18" grpId="1"/>
      <p:bldP spid="3" grpId="0" build="p"/>
      <p:bldP spid="10" grpId="0"/>
      <p:bldP spid="17" grpId="0"/>
      <p:bldP spid="20" grpId="0"/>
      <p:bldP spid="20" grpId="1"/>
      <p:bldP spid="21" grpId="0"/>
      <p:bldP spid="22" grpId="0" animBg="1"/>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1AC39-4339-442F-9DB1-52048CAE10CB}"/>
              </a:ext>
            </a:extLst>
          </p:cNvPr>
          <p:cNvPicPr>
            <a:picLocks noChangeAspect="1"/>
          </p:cNvPicPr>
          <p:nvPr/>
        </p:nvPicPr>
        <p:blipFill>
          <a:blip r:embed="rId2"/>
          <a:stretch>
            <a:fillRect/>
          </a:stretch>
        </p:blipFill>
        <p:spPr>
          <a:xfrm>
            <a:off x="1066800" y="1577916"/>
            <a:ext cx="7239000" cy="5280084"/>
          </a:xfrm>
          <a:prstGeom prst="rect">
            <a:avLst/>
          </a:prstGeom>
        </p:spPr>
      </p:pic>
      <p:sp>
        <p:nvSpPr>
          <p:cNvPr id="2" name="Title 1">
            <a:extLst>
              <a:ext uri="{FF2B5EF4-FFF2-40B4-BE49-F238E27FC236}">
                <a16:creationId xmlns:a16="http://schemas.microsoft.com/office/drawing/2014/main" id="{1C98842C-4EBC-40D6-9112-C43E11D5164C}"/>
              </a:ext>
            </a:extLst>
          </p:cNvPr>
          <p:cNvSpPr>
            <a:spLocks noGrp="1"/>
          </p:cNvSpPr>
          <p:nvPr>
            <p:ph type="title"/>
          </p:nvPr>
        </p:nvSpPr>
        <p:spPr/>
        <p:txBody>
          <a:bodyPr/>
          <a:lstStyle/>
          <a:p>
            <a:r>
              <a:rPr lang="en-US" dirty="0"/>
              <a:t>Honeypots</a:t>
            </a:r>
          </a:p>
        </p:txBody>
      </p:sp>
      <p:sp>
        <p:nvSpPr>
          <p:cNvPr id="3" name="Content Placeholder 2">
            <a:extLst>
              <a:ext uri="{FF2B5EF4-FFF2-40B4-BE49-F238E27FC236}">
                <a16:creationId xmlns:a16="http://schemas.microsoft.com/office/drawing/2014/main" id="{030AC23C-09A8-44F2-9B9B-1FDAF677EE19}"/>
              </a:ext>
            </a:extLst>
          </p:cNvPr>
          <p:cNvSpPr>
            <a:spLocks noGrp="1"/>
          </p:cNvSpPr>
          <p:nvPr>
            <p:ph idx="1"/>
          </p:nvPr>
        </p:nvSpPr>
        <p:spPr>
          <a:xfrm>
            <a:off x="1828800" y="5006916"/>
            <a:ext cx="6477000" cy="381000"/>
          </a:xfrm>
        </p:spPr>
        <p:txBody>
          <a:bodyPr>
            <a:normAutofit/>
          </a:bodyPr>
          <a:lstStyle/>
          <a:p>
            <a:pPr marL="45720" indent="0">
              <a:buNone/>
            </a:pPr>
            <a:r>
              <a:rPr lang="en-US" sz="1800" dirty="0" err="1">
                <a:solidFill>
                  <a:srgbClr val="FF0000"/>
                </a:solidFill>
              </a:rPr>
              <a:t>this.balance</a:t>
            </a:r>
            <a:r>
              <a:rPr lang="en-US" sz="1800" dirty="0">
                <a:solidFill>
                  <a:srgbClr val="FF0000"/>
                </a:solidFill>
              </a:rPr>
              <a:t> is updated before the multiplicate method is called </a:t>
            </a:r>
          </a:p>
        </p:txBody>
      </p:sp>
      <p:sp>
        <p:nvSpPr>
          <p:cNvPr id="6" name="Content Placeholder 2">
            <a:extLst>
              <a:ext uri="{FF2B5EF4-FFF2-40B4-BE49-F238E27FC236}">
                <a16:creationId xmlns:a16="http://schemas.microsoft.com/office/drawing/2014/main" id="{5862D09E-EF3F-41EE-B77F-690D3466E616}"/>
              </a:ext>
            </a:extLst>
          </p:cNvPr>
          <p:cNvSpPr txBox="1">
            <a:spLocks/>
          </p:cNvSpPr>
          <p:nvPr/>
        </p:nvSpPr>
        <p:spPr>
          <a:xfrm>
            <a:off x="2171700" y="6073716"/>
            <a:ext cx="6477000" cy="685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45720" indent="0">
              <a:buNone/>
            </a:pPr>
            <a:r>
              <a:rPr lang="en-US" dirty="0">
                <a:solidFill>
                  <a:srgbClr val="FF0000"/>
                </a:solidFill>
              </a:rPr>
              <a:t>Hence, (</a:t>
            </a:r>
            <a:r>
              <a:rPr lang="en-US" dirty="0" err="1">
                <a:solidFill>
                  <a:srgbClr val="FF0000"/>
                </a:solidFill>
              </a:rPr>
              <a:t>msg.value</a:t>
            </a:r>
            <a:r>
              <a:rPr lang="en-US" dirty="0">
                <a:solidFill>
                  <a:srgbClr val="FF0000"/>
                </a:solidFill>
              </a:rPr>
              <a:t>&gt;=</a:t>
            </a:r>
            <a:r>
              <a:rPr lang="en-US" dirty="0" err="1">
                <a:solidFill>
                  <a:srgbClr val="FF0000"/>
                </a:solidFill>
              </a:rPr>
              <a:t>this.balance</a:t>
            </a:r>
            <a:r>
              <a:rPr lang="en-US" dirty="0">
                <a:solidFill>
                  <a:srgbClr val="FF0000"/>
                </a:solidFill>
              </a:rPr>
              <a:t>) will always be false and transfer will not run (unless initial balance is 0)</a:t>
            </a:r>
          </a:p>
        </p:txBody>
      </p:sp>
    </p:spTree>
    <p:extLst>
      <p:ext uri="{BB962C8B-B14F-4D97-AF65-F5344CB8AC3E}">
        <p14:creationId xmlns:p14="http://schemas.microsoft.com/office/powerpoint/2010/main" val="63228631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Lesson structure</a:t>
            </a:r>
            <a:endParaRPr sz="6600" dirty="0"/>
          </a:p>
        </p:txBody>
      </p:sp>
      <p:pic>
        <p:nvPicPr>
          <p:cNvPr id="8" name="Picture 7">
            <a:extLst>
              <a:ext uri="{FF2B5EF4-FFF2-40B4-BE49-F238E27FC236}">
                <a16:creationId xmlns:a16="http://schemas.microsoft.com/office/drawing/2014/main" id="{6478D626-3C85-4C4F-B529-F8D55402DE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9778" r="90667">
                        <a14:foregroundMark x1="10667" y1="84000" x2="52444" y2="77778"/>
                        <a14:foregroundMark x1="52444" y1="77778" x2="55247" y2="77812"/>
                        <a14:foregroundMark x1="89778" y1="80444" x2="90667" y2="84889"/>
                        <a14:foregroundMark x1="89511" y1="79111" x2="89778" y2="80444"/>
                        <a14:foregroundMark x1="89333" y1="78222" x2="89511" y2="79111"/>
                        <a14:foregroundMark x1="88000" y1="87556" x2="49333" y2="84889"/>
                        <a14:foregroundMark x1="49333" y1="84889" x2="49333" y2="84000"/>
                        <a14:foregroundMark x1="58756" y1="83384" x2="47556" y2="83111"/>
                        <a14:foregroundMark x1="47556" y1="83111" x2="44444" y2="84000"/>
                        <a14:foregroundMark x1="59451" y1="84488" x2="37778" y2="86222"/>
                        <a14:foregroundMark x1="55227" y1="77779" x2="40889" y2="78222"/>
                        <a14:foregroundMark x1="78262" y1="85210" x2="45333" y2="92000"/>
                        <a14:foregroundMark x1="88444" y1="83111" x2="85031" y2="83815"/>
                        <a14:foregroundMark x1="45333" y1="92000" x2="75709" y2="85166"/>
                        <a14:foregroundMark x1="84888" y1="84000" x2="89333" y2="84000"/>
                        <a14:foregroundMark x1="57421" y1="81264" x2="19111" y2="84000"/>
                        <a14:foregroundMark x1="13333" y1="81778" x2="13333" y2="81778"/>
                        <a14:foregroundMark x1="32889" y1="82667" x2="32889" y2="84889"/>
                        <a14:foregroundMark x1="82667" y1="84889" x2="82667" y2="84889"/>
                        <a14:foregroundMark x1="85778" y1="81333" x2="85778" y2="81333"/>
                        <a14:foregroundMark x1="78222" y1="80444" x2="78222" y2="80444"/>
                        <a14:foregroundMark x1="72000" y1="80444" x2="72000" y2="80444"/>
                        <a14:foregroundMark x1="65333" y1="80444" x2="65333" y2="80444"/>
                        <a14:backgroundMark x1="76889" y1="76000" x2="76889" y2="76000"/>
                        <a14:backgroundMark x1="76889" y1="76000" x2="82222" y2="76000"/>
                        <a14:backgroundMark x1="80000" y1="77333" x2="54667" y2="76889"/>
                        <a14:backgroundMark x1="81333" y1="76000" x2="89333" y2="78222"/>
                        <a14:backgroundMark x1="89778" y1="79111" x2="89778" y2="79111"/>
                        <a14:backgroundMark x1="89778" y1="79111" x2="89778" y2="79111"/>
                        <a14:backgroundMark x1="90667" y1="80444" x2="90667" y2="80444"/>
                      </a14:backgroundRemoval>
                    </a14:imgEffect>
                  </a14:imgLayer>
                </a14:imgProps>
              </a:ext>
            </a:extLst>
          </a:blip>
          <a:stretch>
            <a:fillRect/>
          </a:stretch>
        </p:blipFill>
        <p:spPr>
          <a:xfrm>
            <a:off x="1023937" y="2971800"/>
            <a:ext cx="1304925" cy="1304925"/>
          </a:xfrm>
          <a:prstGeom prst="rect">
            <a:avLst/>
          </a:prstGeom>
        </p:spPr>
      </p:pic>
      <p:sp>
        <p:nvSpPr>
          <p:cNvPr id="11" name="TextBox 10">
            <a:extLst>
              <a:ext uri="{FF2B5EF4-FFF2-40B4-BE49-F238E27FC236}">
                <a16:creationId xmlns:a16="http://schemas.microsoft.com/office/drawing/2014/main" id="{15697E72-3733-4C32-9D08-3BF5493EB507}"/>
              </a:ext>
            </a:extLst>
          </p:cNvPr>
          <p:cNvSpPr txBox="1"/>
          <p:nvPr/>
        </p:nvSpPr>
        <p:spPr>
          <a:xfrm>
            <a:off x="381000" y="4388609"/>
            <a:ext cx="25908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Architecture</a:t>
            </a:r>
          </a:p>
        </p:txBody>
      </p:sp>
      <p:pic>
        <p:nvPicPr>
          <p:cNvPr id="12" name="Picture 2" descr="What is Blockchain Technology? A step-by-step guide than anyone can understand">
            <a:extLst>
              <a:ext uri="{FF2B5EF4-FFF2-40B4-BE49-F238E27FC236}">
                <a16:creationId xmlns:a16="http://schemas.microsoft.com/office/drawing/2014/main" id="{58D32A61-6978-4BBB-BB62-68A9995729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25" t="10957" r="4973" b="51302"/>
          <a:stretch/>
        </p:blipFill>
        <p:spPr bwMode="auto">
          <a:xfrm>
            <a:off x="3620314" y="2461428"/>
            <a:ext cx="1917290" cy="1981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DC7DFC-985E-4CF7-AB3F-B980788D949B}"/>
              </a:ext>
            </a:extLst>
          </p:cNvPr>
          <p:cNvSpPr txBox="1"/>
          <p:nvPr/>
        </p:nvSpPr>
        <p:spPr>
          <a:xfrm>
            <a:off x="2616201" y="4376528"/>
            <a:ext cx="3505200" cy="1077218"/>
          </a:xfrm>
          <a:prstGeom prst="rect">
            <a:avLst/>
          </a:prstGeom>
          <a:noFill/>
        </p:spPr>
        <p:txBody>
          <a:bodyPr wrap="square" rtlCol="0">
            <a:spAutoFit/>
          </a:bodyPr>
          <a:lstStyle/>
          <a:p>
            <a:pPr algn="ctr"/>
            <a:r>
              <a:rPr lang="en-US" sz="3200" b="1" dirty="0">
                <a:solidFill>
                  <a:srgbClr val="8DC74F"/>
                </a:solidFill>
              </a:rPr>
              <a:t>Blockchain Architecture</a:t>
            </a:r>
          </a:p>
        </p:txBody>
      </p:sp>
      <p:pic>
        <p:nvPicPr>
          <p:cNvPr id="1032" name="Picture 8" descr="Image result for security icon">
            <a:extLst>
              <a:ext uri="{FF2B5EF4-FFF2-40B4-BE49-F238E27FC236}">
                <a16:creationId xmlns:a16="http://schemas.microsoft.com/office/drawing/2014/main" id="{B50057F0-5CE9-474B-B65F-C003532FD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056" y="2821064"/>
            <a:ext cx="1476574" cy="1476574"/>
          </a:xfrm>
          <a:prstGeom prst="rect">
            <a:avLst/>
          </a:prstGeom>
          <a:solidFill>
            <a:schemeClr val="tx1"/>
          </a:solidFill>
        </p:spPr>
      </p:pic>
      <p:sp>
        <p:nvSpPr>
          <p:cNvPr id="16" name="TextBox 15">
            <a:extLst>
              <a:ext uri="{FF2B5EF4-FFF2-40B4-BE49-F238E27FC236}">
                <a16:creationId xmlns:a16="http://schemas.microsoft.com/office/drawing/2014/main" id="{0EC7CD70-48F5-4369-8A71-A82EA951AC2D}"/>
              </a:ext>
            </a:extLst>
          </p:cNvPr>
          <p:cNvSpPr txBox="1"/>
          <p:nvPr/>
        </p:nvSpPr>
        <p:spPr>
          <a:xfrm>
            <a:off x="5765802" y="4364447"/>
            <a:ext cx="3505200" cy="1077218"/>
          </a:xfrm>
          <a:prstGeom prst="rect">
            <a:avLst/>
          </a:prstGeom>
          <a:noFill/>
        </p:spPr>
        <p:txBody>
          <a:bodyPr wrap="square" rtlCol="0">
            <a:spAutoFit/>
          </a:bodyPr>
          <a:lstStyle/>
          <a:p>
            <a:pPr algn="ctr"/>
            <a:r>
              <a:rPr lang="en-US" sz="3200" b="1" dirty="0" err="1">
                <a:solidFill>
                  <a:srgbClr val="8DC74F"/>
                </a:solidFill>
              </a:rPr>
              <a:t>Dapp</a:t>
            </a:r>
            <a:r>
              <a:rPr lang="en-US" sz="3200" b="1" dirty="0">
                <a:solidFill>
                  <a:srgbClr val="8DC74F"/>
                </a:solidFill>
              </a:rPr>
              <a:t> </a:t>
            </a:r>
          </a:p>
          <a:p>
            <a:pPr algn="ctr"/>
            <a:r>
              <a:rPr lang="en-US" sz="3200" b="1" dirty="0">
                <a:solidFill>
                  <a:srgbClr val="8DC74F"/>
                </a:solidFill>
              </a:rPr>
              <a:t>Security</a:t>
            </a:r>
          </a:p>
        </p:txBody>
      </p:sp>
      <p:pic>
        <p:nvPicPr>
          <p:cNvPr id="10" name="Picture 9">
            <a:extLst>
              <a:ext uri="{FF2B5EF4-FFF2-40B4-BE49-F238E27FC236}">
                <a16:creationId xmlns:a16="http://schemas.microsoft.com/office/drawing/2014/main" id="{A2A5A970-7FB2-4348-9B60-FE87262C258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6667" r="96444">
                        <a14:foregroundMark x1="67111" y1="35556" x2="67111" y2="35556"/>
                        <a14:foregroundMark x1="61778" y1="21333" x2="61778" y2="21333"/>
                        <a14:foregroundMark x1="59556" y1="21333" x2="59556" y2="21333"/>
                        <a14:foregroundMark x1="37778" y1="42667" x2="37778" y2="42667"/>
                        <a14:foregroundMark x1="34667" y1="41333" x2="34667" y2="41333"/>
                        <a14:foregroundMark x1="64889" y1="43111" x2="64889" y2="43111"/>
                        <a14:foregroundMark x1="57778" y1="70667" x2="57778" y2="70667"/>
                        <a14:foregroundMark x1="53333" y1="59111" x2="53333" y2="59111"/>
                        <a14:foregroundMark x1="62667" y1="56889" x2="62667" y2="56889"/>
                        <a14:foregroundMark x1="53333" y1="72444" x2="53333" y2="72444"/>
                        <a14:foregroundMark x1="37778" y1="54667" x2="52000" y2="72889"/>
                        <a14:foregroundMark x1="52000" y1="72889" x2="41778" y2="57333"/>
                        <a14:foregroundMark x1="50222" y1="62222" x2="47111" y2="73333"/>
                        <a14:foregroundMark x1="7111" y1="20444" x2="18222" y2="40444"/>
                        <a14:foregroundMark x1="18222" y1="40444" x2="7111" y2="47111"/>
                        <a14:foregroundMark x1="88282" y1="29333" x2="88386" y2="29689"/>
                        <a14:foregroundMark x1="88152" y1="28889" x2="88282" y2="29333"/>
                        <a14:foregroundMark x1="87892" y1="28000" x2="88152" y2="28889"/>
                        <a14:foregroundMark x1="87111" y1="25333" x2="87892" y2="28000"/>
                        <a14:foregroundMark x1="79927" y1="29333" x2="76889" y2="31556"/>
                        <a14:foregroundMark x1="80534" y1="28889" x2="79927" y2="29333"/>
                        <a14:foregroundMark x1="93896" y1="19111" x2="80534" y2="28889"/>
                        <a14:foregroundMark x1="95111" y1="18222" x2="93896" y2="19111"/>
                        <a14:foregroundMark x1="84841" y1="41496" x2="89195" y2="46939"/>
                        <a14:foregroundMark x1="76889" y1="31556" x2="82385" y2="38426"/>
                        <a14:foregroundMark x1="92666" y1="28000" x2="92708" y2="28586"/>
                        <a14:foregroundMark x1="92444" y1="24889" x2="92666" y2="28000"/>
                        <a14:backgroundMark x1="90667" y1="31556" x2="90667" y2="31556"/>
                        <a14:backgroundMark x1="89778" y1="29333" x2="92444" y2="39556"/>
                        <a14:backgroundMark x1="95111" y1="37333" x2="97778" y2="39111"/>
                        <a14:backgroundMark x1="96000" y1="48444" x2="92000" y2="66222"/>
                        <a14:backgroundMark x1="47556" y1="27556" x2="51111" y2="47111"/>
                        <a14:backgroundMark x1="94667" y1="18222" x2="94667" y2="18222"/>
                        <a14:backgroundMark x1="94667" y1="17778" x2="94667" y2="17778"/>
                        <a14:backgroundMark x1="93778" y1="19111" x2="93778" y2="19111"/>
                        <a14:backgroundMark x1="92000" y1="28000" x2="92000" y2="28000"/>
                        <a14:backgroundMark x1="92000" y1="29333" x2="92000" y2="29333"/>
                        <a14:backgroundMark x1="92889" y1="28889" x2="92889" y2="28889"/>
                        <a14:backgroundMark x1="88444" y1="29333" x2="88444" y2="29333"/>
                        <a14:backgroundMark x1="86222" y1="28889" x2="86222" y2="28889"/>
                        <a14:backgroundMark x1="90222" y1="39111" x2="90222" y2="39111"/>
                        <a14:backgroundMark x1="90667" y1="39111" x2="90667" y2="39111"/>
                        <a14:backgroundMark x1="92444" y1="39111" x2="88444" y2="39111"/>
                      </a14:backgroundRemoval>
                    </a14:imgEffect>
                  </a14:imgLayer>
                </a14:imgProps>
              </a:ext>
            </a:extLst>
          </a:blip>
          <a:stretch>
            <a:fillRect/>
          </a:stretch>
        </p:blipFill>
        <p:spPr>
          <a:xfrm>
            <a:off x="9597082" y="2676074"/>
            <a:ext cx="1917291" cy="1917291"/>
          </a:xfrm>
          <a:prstGeom prst="rect">
            <a:avLst/>
          </a:prstGeom>
          <a:solidFill>
            <a:schemeClr val="bg1"/>
          </a:solidFill>
        </p:spPr>
      </p:pic>
      <p:sp>
        <p:nvSpPr>
          <p:cNvPr id="20" name="TextBox 19">
            <a:extLst>
              <a:ext uri="{FF2B5EF4-FFF2-40B4-BE49-F238E27FC236}">
                <a16:creationId xmlns:a16="http://schemas.microsoft.com/office/drawing/2014/main" id="{69FD5EFA-F476-4BCC-B29D-7754B7C4BCE6}"/>
              </a:ext>
            </a:extLst>
          </p:cNvPr>
          <p:cNvSpPr txBox="1"/>
          <p:nvPr/>
        </p:nvSpPr>
        <p:spPr>
          <a:xfrm>
            <a:off x="8839200" y="4400691"/>
            <a:ext cx="3505200" cy="1077218"/>
          </a:xfrm>
          <a:prstGeom prst="rect">
            <a:avLst/>
          </a:prstGeom>
          <a:noFill/>
        </p:spPr>
        <p:txBody>
          <a:bodyPr wrap="square" rtlCol="0">
            <a:spAutoFit/>
          </a:bodyPr>
          <a:lstStyle/>
          <a:p>
            <a:pPr algn="ctr"/>
            <a:r>
              <a:rPr lang="en-US" sz="3200" b="1" dirty="0">
                <a:solidFill>
                  <a:srgbClr val="8DC74F"/>
                </a:solidFill>
              </a:rPr>
              <a:t>Blockchain Security</a:t>
            </a:r>
          </a:p>
        </p:txBody>
      </p:sp>
    </p:spTree>
    <p:extLst>
      <p:ext uri="{BB962C8B-B14F-4D97-AF65-F5344CB8AC3E}">
        <p14:creationId xmlns:p14="http://schemas.microsoft.com/office/powerpoint/2010/main" val="840499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278E-F4CF-4D2A-93BE-41ED948EAE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89778" l="6667" r="96444">
                        <a14:foregroundMark x1="67111" y1="35556" x2="67111" y2="35556"/>
                        <a14:foregroundMark x1="61778" y1="21333" x2="61778" y2="21333"/>
                        <a14:foregroundMark x1="59556" y1="21333" x2="59556" y2="21333"/>
                        <a14:foregroundMark x1="37778" y1="42667" x2="37778" y2="42667"/>
                        <a14:foregroundMark x1="34667" y1="41333" x2="34667" y2="41333"/>
                        <a14:foregroundMark x1="64889" y1="43111" x2="64889" y2="43111"/>
                        <a14:foregroundMark x1="57778" y1="70667" x2="57778" y2="70667"/>
                        <a14:foregroundMark x1="53333" y1="59111" x2="53333" y2="59111"/>
                        <a14:foregroundMark x1="62667" y1="56889" x2="62667" y2="56889"/>
                        <a14:foregroundMark x1="53333" y1="72444" x2="53333" y2="72444"/>
                        <a14:foregroundMark x1="37778" y1="54667" x2="52000" y2="72889"/>
                        <a14:foregroundMark x1="52000" y1="72889" x2="41778" y2="57333"/>
                        <a14:foregroundMark x1="50222" y1="62222" x2="47111" y2="73333"/>
                        <a14:foregroundMark x1="7111" y1="20444" x2="18222" y2="40444"/>
                        <a14:foregroundMark x1="18222" y1="40444" x2="7111" y2="47111"/>
                        <a14:foregroundMark x1="88282" y1="29333" x2="88386" y2="29689"/>
                        <a14:foregroundMark x1="88152" y1="28889" x2="88282" y2="29333"/>
                        <a14:foregroundMark x1="87892" y1="28000" x2="88152" y2="28889"/>
                        <a14:foregroundMark x1="87111" y1="25333" x2="87892" y2="28000"/>
                        <a14:foregroundMark x1="79927" y1="29333" x2="76889" y2="31556"/>
                        <a14:foregroundMark x1="80534" y1="28889" x2="79927" y2="29333"/>
                        <a14:foregroundMark x1="93896" y1="19111" x2="80534" y2="28889"/>
                        <a14:foregroundMark x1="95111" y1="18222" x2="93896" y2="19111"/>
                        <a14:foregroundMark x1="84841" y1="41496" x2="89195" y2="46939"/>
                        <a14:foregroundMark x1="76889" y1="31556" x2="82385" y2="38426"/>
                        <a14:foregroundMark x1="92666" y1="28000" x2="92708" y2="28586"/>
                        <a14:foregroundMark x1="92444" y1="24889" x2="92666" y2="28000"/>
                        <a14:backgroundMark x1="90667" y1="31556" x2="90667" y2="31556"/>
                        <a14:backgroundMark x1="89778" y1="29333" x2="92444" y2="39556"/>
                        <a14:backgroundMark x1="95111" y1="37333" x2="97778" y2="39111"/>
                        <a14:backgroundMark x1="96000" y1="48444" x2="92000" y2="66222"/>
                        <a14:backgroundMark x1="47556" y1="27556" x2="51111" y2="47111"/>
                        <a14:backgroundMark x1="94667" y1="18222" x2="94667" y2="18222"/>
                        <a14:backgroundMark x1="94667" y1="17778" x2="94667" y2="17778"/>
                        <a14:backgroundMark x1="93778" y1="19111" x2="93778" y2="19111"/>
                        <a14:backgroundMark x1="92000" y1="28000" x2="92000" y2="28000"/>
                        <a14:backgroundMark x1="92000" y1="29333" x2="92000" y2="29333"/>
                        <a14:backgroundMark x1="92889" y1="28889" x2="92889" y2="28889"/>
                        <a14:backgroundMark x1="88444" y1="29333" x2="88444" y2="29333"/>
                        <a14:backgroundMark x1="86222" y1="28889" x2="86222" y2="28889"/>
                        <a14:backgroundMark x1="90222" y1="39111" x2="90222" y2="39111"/>
                        <a14:backgroundMark x1="90667" y1="39111" x2="90667" y2="39111"/>
                        <a14:backgroundMark x1="92444" y1="39111" x2="88444" y2="39111"/>
                      </a14:backgroundRemoval>
                    </a14:imgEffect>
                  </a14:imgLayer>
                </a14:imgProps>
              </a:ext>
            </a:extLst>
          </a:blip>
          <a:stretch>
            <a:fillRect/>
          </a:stretch>
        </p:blipFill>
        <p:spPr>
          <a:xfrm>
            <a:off x="3978377" y="838200"/>
            <a:ext cx="4235246" cy="4235246"/>
          </a:xfrm>
          <a:prstGeom prst="rect">
            <a:avLst/>
          </a:prstGeom>
          <a:solidFill>
            <a:schemeClr val="bg1"/>
          </a:solidFill>
        </p:spPr>
      </p:pic>
      <p:sp>
        <p:nvSpPr>
          <p:cNvPr id="3" name="TextBox 2">
            <a:extLst>
              <a:ext uri="{FF2B5EF4-FFF2-40B4-BE49-F238E27FC236}">
                <a16:creationId xmlns:a16="http://schemas.microsoft.com/office/drawing/2014/main" id="{8AAC6F02-30CA-4289-9798-0ECF2CA24F4D}"/>
              </a:ext>
            </a:extLst>
          </p:cNvPr>
          <p:cNvSpPr txBox="1"/>
          <p:nvPr/>
        </p:nvSpPr>
        <p:spPr>
          <a:xfrm>
            <a:off x="4495800" y="4800600"/>
            <a:ext cx="3505200" cy="1077218"/>
          </a:xfrm>
          <a:prstGeom prst="rect">
            <a:avLst/>
          </a:prstGeom>
          <a:noFill/>
        </p:spPr>
        <p:txBody>
          <a:bodyPr wrap="square" rtlCol="0">
            <a:spAutoFit/>
          </a:bodyPr>
          <a:lstStyle/>
          <a:p>
            <a:pPr algn="ctr"/>
            <a:r>
              <a:rPr lang="en-US" sz="3200" b="1" dirty="0">
                <a:solidFill>
                  <a:srgbClr val="8DC74F"/>
                </a:solidFill>
              </a:rPr>
              <a:t>Blockchain Security</a:t>
            </a:r>
          </a:p>
        </p:txBody>
      </p:sp>
    </p:spTree>
    <p:extLst>
      <p:ext uri="{BB962C8B-B14F-4D97-AF65-F5344CB8AC3E}">
        <p14:creationId xmlns:p14="http://schemas.microsoft.com/office/powerpoint/2010/main" val="29068505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F985-4E10-4F3E-AFDF-899065965E6E}"/>
              </a:ext>
            </a:extLst>
          </p:cNvPr>
          <p:cNvSpPr>
            <a:spLocks noGrp="1"/>
          </p:cNvSpPr>
          <p:nvPr>
            <p:ph type="title"/>
          </p:nvPr>
        </p:nvSpPr>
        <p:spPr/>
        <p:txBody>
          <a:bodyPr/>
          <a:lstStyle/>
          <a:p>
            <a:r>
              <a:rPr lang="en-US" dirty="0"/>
              <a:t>51% Attack (Proof of Work)</a:t>
            </a:r>
          </a:p>
        </p:txBody>
      </p:sp>
      <p:sp>
        <p:nvSpPr>
          <p:cNvPr id="3" name="Content Placeholder 2">
            <a:extLst>
              <a:ext uri="{FF2B5EF4-FFF2-40B4-BE49-F238E27FC236}">
                <a16:creationId xmlns:a16="http://schemas.microsoft.com/office/drawing/2014/main" id="{41EA39E8-5F66-49CE-A20F-673BC48F4D28}"/>
              </a:ext>
            </a:extLst>
          </p:cNvPr>
          <p:cNvSpPr>
            <a:spLocks noGrp="1"/>
          </p:cNvSpPr>
          <p:nvPr>
            <p:ph idx="1"/>
          </p:nvPr>
        </p:nvSpPr>
        <p:spPr/>
        <p:txBody>
          <a:bodyPr/>
          <a:lstStyle/>
          <a:p>
            <a:r>
              <a:rPr lang="en-US" dirty="0"/>
              <a:t>Blocks are validated through mining, which is dependent on hashing power</a:t>
            </a:r>
          </a:p>
        </p:txBody>
      </p:sp>
      <p:pic>
        <p:nvPicPr>
          <p:cNvPr id="2050" name="Picture 2" descr="Image result for blockchain fork">
            <a:extLst>
              <a:ext uri="{FF2B5EF4-FFF2-40B4-BE49-F238E27FC236}">
                <a16:creationId xmlns:a16="http://schemas.microsoft.com/office/drawing/2014/main" id="{5E2D3D93-4993-4817-A68F-282F74776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2466976"/>
            <a:ext cx="12188825"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36214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79C-3762-4017-AC16-E206687002CB}"/>
              </a:ext>
            </a:extLst>
          </p:cNvPr>
          <p:cNvSpPr>
            <a:spLocks noGrp="1"/>
          </p:cNvSpPr>
          <p:nvPr>
            <p:ph type="title"/>
          </p:nvPr>
        </p:nvSpPr>
        <p:spPr/>
        <p:txBody>
          <a:bodyPr/>
          <a:lstStyle/>
          <a:p>
            <a:r>
              <a:rPr lang="en-US" dirty="0"/>
              <a:t>Long Range Attack (Proof of Stake)</a:t>
            </a:r>
          </a:p>
        </p:txBody>
      </p:sp>
      <p:sp>
        <p:nvSpPr>
          <p:cNvPr id="3" name="Content Placeholder 2">
            <a:extLst>
              <a:ext uri="{FF2B5EF4-FFF2-40B4-BE49-F238E27FC236}">
                <a16:creationId xmlns:a16="http://schemas.microsoft.com/office/drawing/2014/main" id="{5B9071A5-339E-45A1-B456-97C519E354CC}"/>
              </a:ext>
            </a:extLst>
          </p:cNvPr>
          <p:cNvSpPr>
            <a:spLocks noGrp="1"/>
          </p:cNvSpPr>
          <p:nvPr>
            <p:ph idx="1"/>
          </p:nvPr>
        </p:nvSpPr>
        <p:spPr>
          <a:xfrm>
            <a:off x="1066800" y="1828800"/>
            <a:ext cx="10515600" cy="4191000"/>
          </a:xfrm>
        </p:spPr>
        <p:txBody>
          <a:bodyPr/>
          <a:lstStyle/>
          <a:p>
            <a:r>
              <a:rPr lang="en-US" dirty="0"/>
              <a:t>Blocks are validated through validators, which is dependent on wealth (amount staked)</a:t>
            </a:r>
          </a:p>
          <a:p>
            <a:endParaRPr lang="en-US" dirty="0"/>
          </a:p>
        </p:txBody>
      </p:sp>
      <p:pic>
        <p:nvPicPr>
          <p:cNvPr id="4" name="Picture 3">
            <a:extLst>
              <a:ext uri="{FF2B5EF4-FFF2-40B4-BE49-F238E27FC236}">
                <a16:creationId xmlns:a16="http://schemas.microsoft.com/office/drawing/2014/main" id="{C03C3148-07F5-4D9E-AFE1-8B2AB7C91DE4}"/>
              </a:ext>
            </a:extLst>
          </p:cNvPr>
          <p:cNvPicPr>
            <a:picLocks noChangeAspect="1"/>
          </p:cNvPicPr>
          <p:nvPr/>
        </p:nvPicPr>
        <p:blipFill>
          <a:blip r:embed="rId3"/>
          <a:stretch>
            <a:fillRect/>
          </a:stretch>
        </p:blipFill>
        <p:spPr>
          <a:xfrm>
            <a:off x="1589" y="2468118"/>
            <a:ext cx="12188825" cy="4389882"/>
          </a:xfrm>
          <a:prstGeom prst="rect">
            <a:avLst/>
          </a:prstGeom>
        </p:spPr>
      </p:pic>
    </p:spTree>
    <p:extLst>
      <p:ext uri="{BB962C8B-B14F-4D97-AF65-F5344CB8AC3E}">
        <p14:creationId xmlns:p14="http://schemas.microsoft.com/office/powerpoint/2010/main" val="358239374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63E-92C6-4489-9A14-978514EDCB84}"/>
              </a:ext>
            </a:extLst>
          </p:cNvPr>
          <p:cNvSpPr>
            <a:spLocks noGrp="1"/>
          </p:cNvSpPr>
          <p:nvPr>
            <p:ph type="title"/>
          </p:nvPr>
        </p:nvSpPr>
        <p:spPr/>
        <p:txBody>
          <a:bodyPr/>
          <a:lstStyle/>
          <a:p>
            <a:r>
              <a:rPr lang="en-US" dirty="0"/>
              <a:t>Transaction (sig) Malleability</a:t>
            </a:r>
          </a:p>
        </p:txBody>
      </p:sp>
      <p:sp>
        <p:nvSpPr>
          <p:cNvPr id="3" name="Content Placeholder 2">
            <a:extLst>
              <a:ext uri="{FF2B5EF4-FFF2-40B4-BE49-F238E27FC236}">
                <a16:creationId xmlns:a16="http://schemas.microsoft.com/office/drawing/2014/main" id="{E003D4F7-1D2D-4BB2-845C-EBF58C868C75}"/>
              </a:ext>
            </a:extLst>
          </p:cNvPr>
          <p:cNvSpPr>
            <a:spLocks noGrp="1"/>
          </p:cNvSpPr>
          <p:nvPr>
            <p:ph idx="1"/>
          </p:nvPr>
        </p:nvSpPr>
        <p:spPr>
          <a:xfrm>
            <a:off x="1066800" y="1828800"/>
            <a:ext cx="11123613" cy="4876800"/>
          </a:xfrm>
        </p:spPr>
        <p:txBody>
          <a:bodyPr>
            <a:normAutofit fontScale="92500" lnSpcReduction="10000"/>
          </a:bodyPr>
          <a:lstStyle/>
          <a:p>
            <a:r>
              <a:rPr lang="en-US" dirty="0"/>
              <a:t>Broadcasting the same transaction signature with a modified transaction hash</a:t>
            </a:r>
          </a:p>
          <a:p>
            <a:pPr lvl="1"/>
            <a:r>
              <a:rPr lang="en-US" dirty="0"/>
              <a:t>Sometimes, transaction signatures do not encompass all data in the transaction</a:t>
            </a:r>
          </a:p>
          <a:p>
            <a:pPr lvl="2"/>
            <a:r>
              <a:rPr lang="en-US" dirty="0"/>
              <a:t>Possible to </a:t>
            </a:r>
            <a:r>
              <a:rPr lang="en-US" dirty="0" err="1"/>
              <a:t>malform</a:t>
            </a:r>
            <a:r>
              <a:rPr lang="en-US" dirty="0"/>
              <a:t> transaction hash without invalidating transaction signature</a:t>
            </a:r>
          </a:p>
          <a:p>
            <a:pPr lvl="1"/>
            <a:r>
              <a:rPr lang="en-US" dirty="0"/>
              <a:t>Requires broadcast before confirmation of transaction into a valid block</a:t>
            </a:r>
          </a:p>
          <a:p>
            <a:r>
              <a:rPr lang="en-US" dirty="0"/>
              <a:t>Possible to </a:t>
            </a:r>
            <a:r>
              <a:rPr lang="en-US" dirty="0" err="1"/>
              <a:t>malform</a:t>
            </a:r>
            <a:r>
              <a:rPr lang="en-US" dirty="0"/>
              <a:t> transaction hashes by </a:t>
            </a:r>
          </a:p>
          <a:p>
            <a:pPr lvl="1"/>
            <a:r>
              <a:rPr lang="en-US" dirty="0"/>
              <a:t>Modifying minor details (whitespaces or paddings)</a:t>
            </a:r>
          </a:p>
          <a:p>
            <a:pPr lvl="1"/>
            <a:r>
              <a:rPr lang="en-US" dirty="0"/>
              <a:t>Using complementary signatures of certain cryptographic signature schemes (ECDSA)</a:t>
            </a:r>
          </a:p>
          <a:p>
            <a:pPr lvl="1"/>
            <a:r>
              <a:rPr lang="en-US" dirty="0"/>
              <a:t>Major transaction details like recipients and value remains unchanged</a:t>
            </a:r>
          </a:p>
          <a:p>
            <a:r>
              <a:rPr lang="en-US" dirty="0"/>
              <a:t>This transaction, if confirmed over the other original, will trick the sender to think the transaction failed when it actually succeeded</a:t>
            </a:r>
          </a:p>
          <a:p>
            <a:pPr lvl="1"/>
            <a:r>
              <a:rPr lang="en-US" dirty="0"/>
              <a:t>Senders query using their transaction hashes</a:t>
            </a:r>
          </a:p>
          <a:p>
            <a:pPr lvl="1"/>
            <a:r>
              <a:rPr lang="en-US" dirty="0"/>
              <a:t>Which is invalidated due to the modified, fraudulent transaction</a:t>
            </a:r>
          </a:p>
          <a:p>
            <a:r>
              <a:rPr lang="en-US" dirty="0"/>
              <a:t>Can lead to double-spending </a:t>
            </a:r>
          </a:p>
          <a:p>
            <a:endParaRPr lang="en-US" dirty="0"/>
          </a:p>
        </p:txBody>
      </p:sp>
    </p:spTree>
    <p:extLst>
      <p:ext uri="{BB962C8B-B14F-4D97-AF65-F5344CB8AC3E}">
        <p14:creationId xmlns:p14="http://schemas.microsoft.com/office/powerpoint/2010/main" val="428825228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5BF6-7C8C-406E-B799-776AB4D84D2E}"/>
              </a:ext>
            </a:extLst>
          </p:cNvPr>
          <p:cNvSpPr>
            <a:spLocks noGrp="1"/>
          </p:cNvSpPr>
          <p:nvPr>
            <p:ph type="title"/>
          </p:nvPr>
        </p:nvSpPr>
        <p:spPr/>
        <p:txBody>
          <a:bodyPr/>
          <a:lstStyle/>
          <a:p>
            <a:r>
              <a:rPr lang="en-US" dirty="0"/>
              <a:t>Denial of Service – System level</a:t>
            </a:r>
          </a:p>
        </p:txBody>
      </p:sp>
      <p:sp>
        <p:nvSpPr>
          <p:cNvPr id="3" name="Content Placeholder 2">
            <a:extLst>
              <a:ext uri="{FF2B5EF4-FFF2-40B4-BE49-F238E27FC236}">
                <a16:creationId xmlns:a16="http://schemas.microsoft.com/office/drawing/2014/main" id="{B8CB2029-93A1-4A29-AD65-2478ACDA483F}"/>
              </a:ext>
            </a:extLst>
          </p:cNvPr>
          <p:cNvSpPr>
            <a:spLocks noGrp="1"/>
          </p:cNvSpPr>
          <p:nvPr>
            <p:ph idx="1"/>
          </p:nvPr>
        </p:nvSpPr>
        <p:spPr>
          <a:xfrm>
            <a:off x="1066800" y="1828800"/>
            <a:ext cx="9829800" cy="4191000"/>
          </a:xfrm>
        </p:spPr>
        <p:txBody>
          <a:bodyPr/>
          <a:lstStyle/>
          <a:p>
            <a:r>
              <a:rPr lang="en-US" dirty="0"/>
              <a:t>EOS RAM Hijack</a:t>
            </a:r>
          </a:p>
          <a:p>
            <a:r>
              <a:rPr lang="en-US" dirty="0"/>
              <a:t>EOS uses RAM to execute and store state of smart contracts</a:t>
            </a:r>
          </a:p>
          <a:p>
            <a:r>
              <a:rPr lang="en-US" dirty="0"/>
              <a:t>Smart contracts can notify others about specific events, such as token transfer</a:t>
            </a:r>
          </a:p>
          <a:p>
            <a:endParaRPr lang="en-US" dirty="0"/>
          </a:p>
          <a:p>
            <a:endParaRPr lang="en-US" dirty="0"/>
          </a:p>
        </p:txBody>
      </p:sp>
      <p:pic>
        <p:nvPicPr>
          <p:cNvPr id="5" name="Picture 4">
            <a:extLst>
              <a:ext uri="{FF2B5EF4-FFF2-40B4-BE49-F238E27FC236}">
                <a16:creationId xmlns:a16="http://schemas.microsoft.com/office/drawing/2014/main" id="{92E27FF8-778D-47F3-B0FC-1AF32BE5017E}"/>
              </a:ext>
            </a:extLst>
          </p:cNvPr>
          <p:cNvPicPr>
            <a:picLocks noChangeAspect="1"/>
          </p:cNvPicPr>
          <p:nvPr/>
        </p:nvPicPr>
        <p:blipFill>
          <a:blip r:embed="rId3"/>
          <a:stretch>
            <a:fillRect/>
          </a:stretch>
        </p:blipFill>
        <p:spPr>
          <a:xfrm>
            <a:off x="2210739" y="3165448"/>
            <a:ext cx="7770523" cy="3692553"/>
          </a:xfrm>
          <a:prstGeom prst="rect">
            <a:avLst/>
          </a:prstGeom>
        </p:spPr>
      </p:pic>
      <p:cxnSp>
        <p:nvCxnSpPr>
          <p:cNvPr id="7" name="Straight Connector 6">
            <a:extLst>
              <a:ext uri="{FF2B5EF4-FFF2-40B4-BE49-F238E27FC236}">
                <a16:creationId xmlns:a16="http://schemas.microsoft.com/office/drawing/2014/main" id="{F55BD7F9-59A4-40FA-9FDB-603F39873D78}"/>
              </a:ext>
            </a:extLst>
          </p:cNvPr>
          <p:cNvCxnSpPr/>
          <p:nvPr/>
        </p:nvCxnSpPr>
        <p:spPr>
          <a:xfrm>
            <a:off x="3886200" y="5181600"/>
            <a:ext cx="3886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C8BD381D-0BE8-4FAB-B2D5-1F9B1821E32A}"/>
              </a:ext>
            </a:extLst>
          </p:cNvPr>
          <p:cNvCxnSpPr/>
          <p:nvPr/>
        </p:nvCxnSpPr>
        <p:spPr>
          <a:xfrm flipV="1">
            <a:off x="6705600" y="4783123"/>
            <a:ext cx="685800"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7BDB8C-A07C-47F6-BD7B-18947969664B}"/>
              </a:ext>
            </a:extLst>
          </p:cNvPr>
          <p:cNvSpPr txBox="1"/>
          <p:nvPr/>
        </p:nvSpPr>
        <p:spPr>
          <a:xfrm>
            <a:off x="6566707" y="3859793"/>
            <a:ext cx="3704907" cy="923330"/>
          </a:xfrm>
          <a:prstGeom prst="rect">
            <a:avLst/>
          </a:prstGeom>
          <a:noFill/>
        </p:spPr>
        <p:txBody>
          <a:bodyPr wrap="square" rtlCol="0">
            <a:spAutoFit/>
          </a:bodyPr>
          <a:lstStyle/>
          <a:p>
            <a:r>
              <a:rPr lang="en-US" dirty="0">
                <a:solidFill>
                  <a:srgbClr val="FF0000"/>
                </a:solidFill>
              </a:rPr>
              <a:t>If recipient is a contract, does not check if action is authorized by action handler </a:t>
            </a:r>
            <a:r>
              <a:rPr lang="en-US" dirty="0">
                <a:solidFill>
                  <a:srgbClr val="FF0000"/>
                </a:solidFill>
                <a:sym typeface="Wingdings" panose="05000000000000000000" pitchFamily="2" charset="2"/>
              </a:rPr>
              <a:t> RAM consumed</a:t>
            </a:r>
            <a:endParaRPr lang="en-US" dirty="0">
              <a:solidFill>
                <a:srgbClr val="FF0000"/>
              </a:solidFill>
            </a:endParaRPr>
          </a:p>
        </p:txBody>
      </p:sp>
      <p:sp>
        <p:nvSpPr>
          <p:cNvPr id="11" name="TextBox 10">
            <a:extLst>
              <a:ext uri="{FF2B5EF4-FFF2-40B4-BE49-F238E27FC236}">
                <a16:creationId xmlns:a16="http://schemas.microsoft.com/office/drawing/2014/main" id="{98BDE1F6-AC7B-424D-936E-F53CB8CDD1B4}"/>
              </a:ext>
            </a:extLst>
          </p:cNvPr>
          <p:cNvSpPr txBox="1"/>
          <p:nvPr/>
        </p:nvSpPr>
        <p:spPr>
          <a:xfrm>
            <a:off x="6019800" y="5431750"/>
            <a:ext cx="4039538" cy="923330"/>
          </a:xfrm>
          <a:prstGeom prst="rect">
            <a:avLst/>
          </a:prstGeom>
          <a:noFill/>
        </p:spPr>
        <p:txBody>
          <a:bodyPr wrap="square" rtlCol="0">
            <a:spAutoFit/>
          </a:bodyPr>
          <a:lstStyle/>
          <a:p>
            <a:r>
              <a:rPr lang="en-US" dirty="0">
                <a:solidFill>
                  <a:srgbClr val="FF0000"/>
                </a:solidFill>
              </a:rPr>
              <a:t>Can potentially fill action handler’s RAM with garbage notifications, thus using up all bandwidth to process contracts</a:t>
            </a:r>
          </a:p>
        </p:txBody>
      </p:sp>
      <p:cxnSp>
        <p:nvCxnSpPr>
          <p:cNvPr id="12" name="Straight Connector 11">
            <a:extLst>
              <a:ext uri="{FF2B5EF4-FFF2-40B4-BE49-F238E27FC236}">
                <a16:creationId xmlns:a16="http://schemas.microsoft.com/office/drawing/2014/main" id="{93131239-1E7F-4C95-9D94-4E3EFA8763A4}"/>
              </a:ext>
            </a:extLst>
          </p:cNvPr>
          <p:cNvCxnSpPr>
            <a:cxnSpLocks/>
          </p:cNvCxnSpPr>
          <p:nvPr/>
        </p:nvCxnSpPr>
        <p:spPr>
          <a:xfrm>
            <a:off x="2971800" y="40386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52978BE-A284-43FA-A815-91C6EDD9B926}"/>
              </a:ext>
            </a:extLst>
          </p:cNvPr>
          <p:cNvCxnSpPr>
            <a:cxnSpLocks/>
          </p:cNvCxnSpPr>
          <p:nvPr/>
        </p:nvCxnSpPr>
        <p:spPr>
          <a:xfrm>
            <a:off x="5295900" y="4117425"/>
            <a:ext cx="1257300" cy="149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433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7E10-1223-4F46-971A-9D886D5EC24B}"/>
              </a:ext>
            </a:extLst>
          </p:cNvPr>
          <p:cNvSpPr>
            <a:spLocks noGrp="1"/>
          </p:cNvSpPr>
          <p:nvPr>
            <p:ph type="title"/>
          </p:nvPr>
        </p:nvSpPr>
        <p:spPr/>
        <p:txBody>
          <a:bodyPr/>
          <a:lstStyle/>
          <a:p>
            <a:r>
              <a:rPr lang="en-US" dirty="0"/>
              <a:t>BFT Consensus algorithms forking</a:t>
            </a:r>
          </a:p>
        </p:txBody>
      </p:sp>
      <p:sp>
        <p:nvSpPr>
          <p:cNvPr id="3" name="Content Placeholder 2">
            <a:extLst>
              <a:ext uri="{FF2B5EF4-FFF2-40B4-BE49-F238E27FC236}">
                <a16:creationId xmlns:a16="http://schemas.microsoft.com/office/drawing/2014/main" id="{047B52E7-6698-4379-B96E-926DD5020BC7}"/>
              </a:ext>
            </a:extLst>
          </p:cNvPr>
          <p:cNvSpPr>
            <a:spLocks noGrp="1"/>
          </p:cNvSpPr>
          <p:nvPr>
            <p:ph idx="1"/>
          </p:nvPr>
        </p:nvSpPr>
        <p:spPr>
          <a:xfrm>
            <a:off x="1034040" y="1828800"/>
            <a:ext cx="9252961" cy="4191000"/>
          </a:xfrm>
        </p:spPr>
        <p:txBody>
          <a:bodyPr/>
          <a:lstStyle/>
          <a:p>
            <a:r>
              <a:rPr lang="en-US" dirty="0"/>
              <a:t>In BFT type algorithms, Blocks require 66% consensus on transaction validity</a:t>
            </a:r>
          </a:p>
          <a:p>
            <a:r>
              <a:rPr lang="en-US" dirty="0"/>
              <a:t>NEO Blockchain</a:t>
            </a:r>
          </a:p>
          <a:p>
            <a:pPr lvl="1"/>
            <a:r>
              <a:rPr lang="en-US" dirty="0"/>
              <a:t>Initially used a 2-phase protocol for efficiency and lower complexity</a:t>
            </a:r>
          </a:p>
          <a:p>
            <a:pPr lvl="1"/>
            <a:r>
              <a:rPr lang="en-US" dirty="0"/>
              <a:t>Missed the “commit” phase of traditional BFT </a:t>
            </a:r>
            <a:r>
              <a:rPr lang="en-US" dirty="0" err="1"/>
              <a:t>algos</a:t>
            </a:r>
            <a:endParaRPr lang="en-US" dirty="0"/>
          </a:p>
          <a:p>
            <a:r>
              <a:rPr lang="en-US" dirty="0"/>
              <a:t>Uniformity of message “Proposed blocks” is not agreed upon</a:t>
            </a:r>
          </a:p>
          <a:p>
            <a:pPr lvl="1"/>
            <a:r>
              <a:rPr lang="en-US" dirty="0"/>
              <a:t>Led to different blocks formed on the blockchain </a:t>
            </a:r>
            <a:r>
              <a:rPr lang="en-US" dirty="0">
                <a:sym typeface="Wingdings" panose="05000000000000000000" pitchFamily="2" charset="2"/>
              </a:rPr>
              <a:t> Fork</a:t>
            </a:r>
          </a:p>
          <a:p>
            <a:r>
              <a:rPr lang="en-US" dirty="0">
                <a:sym typeface="Wingdings" panose="05000000000000000000" pitchFamily="2" charset="2"/>
              </a:rPr>
              <a:t>Caused ensuing blocks to record different previous hashes</a:t>
            </a:r>
          </a:p>
          <a:p>
            <a:pPr lvl="1"/>
            <a:r>
              <a:rPr lang="en-US" dirty="0">
                <a:sym typeface="Wingdings" panose="05000000000000000000" pitchFamily="2" charset="2"/>
              </a:rPr>
              <a:t>Consensus cannot be agreed upon and stalled </a:t>
            </a:r>
          </a:p>
          <a:p>
            <a:endParaRPr lang="en-US" dirty="0">
              <a:sym typeface="Wingdings" panose="05000000000000000000" pitchFamily="2" charset="2"/>
            </a:endParaRPr>
          </a:p>
          <a:p>
            <a:endParaRPr lang="en-US" dirty="0"/>
          </a:p>
          <a:p>
            <a:pPr lvl="1"/>
            <a:endParaRPr lang="en-US" dirty="0"/>
          </a:p>
        </p:txBody>
      </p:sp>
    </p:spTree>
    <p:extLst>
      <p:ext uri="{BB962C8B-B14F-4D97-AF65-F5344CB8AC3E}">
        <p14:creationId xmlns:p14="http://schemas.microsoft.com/office/powerpoint/2010/main" val="3328050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600" dirty="0"/>
              <a:t>Oracles</a:t>
            </a:r>
            <a:endParaRPr sz="6600" dirty="0"/>
          </a:p>
        </p:txBody>
      </p:sp>
      <p:pic>
        <p:nvPicPr>
          <p:cNvPr id="6" name="Picture 5" descr="Image result for contract icon">
            <a:extLst>
              <a:ext uri="{FF2B5EF4-FFF2-40B4-BE49-F238E27FC236}">
                <a16:creationId xmlns:a16="http://schemas.microsoft.com/office/drawing/2014/main" id="{9C31948F-10E7-4BDD-A8D1-C76AAA2933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792" y="3027164"/>
            <a:ext cx="1077218" cy="1077218"/>
          </a:xfrm>
          <a:prstGeom prst="rect">
            <a:avLst/>
          </a:prstGeom>
          <a:solidFill>
            <a:schemeClr val="accent1"/>
          </a:solidFill>
        </p:spPr>
      </p:pic>
      <p:sp>
        <p:nvSpPr>
          <p:cNvPr id="7" name="TextBox 6">
            <a:extLst>
              <a:ext uri="{FF2B5EF4-FFF2-40B4-BE49-F238E27FC236}">
                <a16:creationId xmlns:a16="http://schemas.microsoft.com/office/drawing/2014/main" id="{B469ECFB-66B7-4756-BDED-80E30FF35736}"/>
              </a:ext>
            </a:extLst>
          </p:cNvPr>
          <p:cNvSpPr txBox="1"/>
          <p:nvPr/>
        </p:nvSpPr>
        <p:spPr>
          <a:xfrm>
            <a:off x="244477" y="1950636"/>
            <a:ext cx="2346324" cy="1077218"/>
          </a:xfrm>
          <a:prstGeom prst="rect">
            <a:avLst/>
          </a:prstGeom>
          <a:noFill/>
        </p:spPr>
        <p:txBody>
          <a:bodyPr wrap="square" rtlCol="0">
            <a:spAutoFit/>
          </a:bodyPr>
          <a:lstStyle/>
          <a:p>
            <a:r>
              <a:rPr lang="en-US" sz="3200" b="1" dirty="0">
                <a:solidFill>
                  <a:srgbClr val="8DC74F"/>
                </a:solidFill>
              </a:rPr>
              <a:t>Smart Contract</a:t>
            </a:r>
          </a:p>
        </p:txBody>
      </p:sp>
      <p:pic>
        <p:nvPicPr>
          <p:cNvPr id="8" name="Picture 7" descr="Image result for contract icon">
            <a:extLst>
              <a:ext uri="{FF2B5EF4-FFF2-40B4-BE49-F238E27FC236}">
                <a16:creationId xmlns:a16="http://schemas.microsoft.com/office/drawing/2014/main" id="{CD8665AF-959F-425A-915B-346ED897A8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3108791"/>
            <a:ext cx="1622137" cy="1622137"/>
          </a:xfrm>
          <a:prstGeom prst="rect">
            <a:avLst/>
          </a:prstGeom>
          <a:solidFill>
            <a:schemeClr val="accent1"/>
          </a:solidFill>
        </p:spPr>
      </p:pic>
      <p:sp>
        <p:nvSpPr>
          <p:cNvPr id="9" name="TextBox 8">
            <a:extLst>
              <a:ext uri="{FF2B5EF4-FFF2-40B4-BE49-F238E27FC236}">
                <a16:creationId xmlns:a16="http://schemas.microsoft.com/office/drawing/2014/main" id="{248106A1-849A-4884-A3D7-16348383C89A}"/>
              </a:ext>
            </a:extLst>
          </p:cNvPr>
          <p:cNvSpPr txBox="1"/>
          <p:nvPr/>
        </p:nvSpPr>
        <p:spPr>
          <a:xfrm>
            <a:off x="4572000" y="4725066"/>
            <a:ext cx="2346324" cy="1077218"/>
          </a:xfrm>
          <a:prstGeom prst="rect">
            <a:avLst/>
          </a:prstGeom>
          <a:noFill/>
        </p:spPr>
        <p:txBody>
          <a:bodyPr wrap="square" rtlCol="0">
            <a:spAutoFit/>
          </a:bodyPr>
          <a:lstStyle/>
          <a:p>
            <a:r>
              <a:rPr lang="en-US" sz="3200" b="1" dirty="0">
                <a:solidFill>
                  <a:srgbClr val="8DC74F"/>
                </a:solidFill>
              </a:rPr>
              <a:t>Smart Contract</a:t>
            </a:r>
          </a:p>
        </p:txBody>
      </p:sp>
      <p:cxnSp>
        <p:nvCxnSpPr>
          <p:cNvPr id="10" name="Straight Arrow Connector 9">
            <a:extLst>
              <a:ext uri="{FF2B5EF4-FFF2-40B4-BE49-F238E27FC236}">
                <a16:creationId xmlns:a16="http://schemas.microsoft.com/office/drawing/2014/main" id="{A2FE3893-370E-4E5E-8130-B2EAB5761443}"/>
              </a:ext>
            </a:extLst>
          </p:cNvPr>
          <p:cNvCxnSpPr>
            <a:cxnSpLocks/>
          </p:cNvCxnSpPr>
          <p:nvPr/>
        </p:nvCxnSpPr>
        <p:spPr>
          <a:xfrm>
            <a:off x="1651873" y="3866350"/>
            <a:ext cx="2843927"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4" descr="Image result for javascript">
            <a:extLst>
              <a:ext uri="{FF2B5EF4-FFF2-40B4-BE49-F238E27FC236}">
                <a16:creationId xmlns:a16="http://schemas.microsoft.com/office/drawing/2014/main" id="{E70EF26E-8A6F-4EC8-8D9A-FB296C4BA5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63000" y1="39000" x2="62000" y2="77000"/>
                        <a14:foregroundMark x1="62000" y1="77000" x2="55000" y2="73500"/>
                      </a14:backgroundRemoval>
                    </a14:imgEffect>
                  </a14:imgLayer>
                </a14:imgProps>
              </a:ext>
              <a:ext uri="{28A0092B-C50C-407E-A947-70E740481C1C}">
                <a14:useLocalDpi xmlns:a14="http://schemas.microsoft.com/office/drawing/2010/main" val="0"/>
              </a:ext>
            </a:extLst>
          </a:blip>
          <a:srcRect/>
          <a:stretch>
            <a:fillRect/>
          </a:stretch>
        </p:blipFill>
        <p:spPr bwMode="auto">
          <a:xfrm>
            <a:off x="7467600" y="3108791"/>
            <a:ext cx="2114550" cy="1409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F54549D-CE4E-4E2F-886D-CC9CA4ED8BD7}"/>
              </a:ext>
            </a:extLst>
          </p:cNvPr>
          <p:cNvSpPr txBox="1"/>
          <p:nvPr/>
        </p:nvSpPr>
        <p:spPr>
          <a:xfrm>
            <a:off x="6629400" y="4725066"/>
            <a:ext cx="4393407" cy="584775"/>
          </a:xfrm>
          <a:prstGeom prst="rect">
            <a:avLst/>
          </a:prstGeom>
          <a:noFill/>
        </p:spPr>
        <p:txBody>
          <a:bodyPr wrap="square" rtlCol="0">
            <a:spAutoFit/>
          </a:bodyPr>
          <a:lstStyle/>
          <a:p>
            <a:r>
              <a:rPr lang="en-US" sz="3200" b="1" dirty="0">
                <a:solidFill>
                  <a:srgbClr val="8DC74F"/>
                </a:solidFill>
              </a:rPr>
              <a:t>Server-side Scripting</a:t>
            </a:r>
          </a:p>
        </p:txBody>
      </p:sp>
      <p:cxnSp>
        <p:nvCxnSpPr>
          <p:cNvPr id="16" name="Straight Arrow Connector 15">
            <a:extLst>
              <a:ext uri="{FF2B5EF4-FFF2-40B4-BE49-F238E27FC236}">
                <a16:creationId xmlns:a16="http://schemas.microsoft.com/office/drawing/2014/main" id="{154D5200-71CD-4EC8-9C57-7697A4392A87}"/>
              </a:ext>
            </a:extLst>
          </p:cNvPr>
          <p:cNvCxnSpPr>
            <a:cxnSpLocks/>
          </p:cNvCxnSpPr>
          <p:nvPr/>
        </p:nvCxnSpPr>
        <p:spPr>
          <a:xfrm flipV="1">
            <a:off x="6270337" y="3866350"/>
            <a:ext cx="173066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Image result for wolframalpha">
            <a:extLst>
              <a:ext uri="{FF2B5EF4-FFF2-40B4-BE49-F238E27FC236}">
                <a16:creationId xmlns:a16="http://schemas.microsoft.com/office/drawing/2014/main" id="{C9D90C15-D9EC-4EA3-80B6-E50E53E8415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750" b="93375" l="4417" r="94083">
                        <a14:foregroundMark x1="47917" y1="7875" x2="47917" y2="7875"/>
                        <a14:foregroundMark x1="47917" y1="5750" x2="48667" y2="10875"/>
                        <a14:foregroundMark x1="4917" y1="70750" x2="5608" y2="74428"/>
                        <a14:foregroundMark x1="16181" y1="74858" x2="17776" y2="69704"/>
                        <a14:foregroundMark x1="13856" y1="82370" x2="14521" y2="80223"/>
                        <a14:foregroundMark x1="4417" y1="70000" x2="6417" y2="71125"/>
                        <a14:foregroundMark x1="18167" y1="77375" x2="19426" y2="83750"/>
                        <a14:foregroundMark x1="19106" y1="75753" x2="18692" y2="75864"/>
                        <a14:foregroundMark x1="26500" y1="69125" x2="26047" y2="77277"/>
                        <a14:foregroundMark x1="31965" y1="72397" x2="30250" y2="74750"/>
                        <a14:foregroundMark x1="30336" y1="78250" x2="30537" y2="86485"/>
                        <a14:foregroundMark x1="30250" y1="74750" x2="30287" y2="76250"/>
                        <a14:foregroundMark x1="36465" y1="84177" x2="36500" y2="84500"/>
                        <a14:foregroundMark x1="35667" y1="76875" x2="35841" y2="78464"/>
                        <a14:foregroundMark x1="36638" y1="78386" x2="36667" y2="77125"/>
                        <a14:foregroundMark x1="36500" y1="84500" x2="36507" y2="84173"/>
                        <a14:foregroundMark x1="36667" y1="77125" x2="38583" y2="75625"/>
                        <a14:foregroundMark x1="45125" y1="80471" x2="44078" y2="85266"/>
                        <a14:foregroundMark x1="41857" y1="85061" x2="41341" y2="84925"/>
                        <a14:foregroundMark x1="64297" y1="78417" x2="65500" y2="80750"/>
                        <a14:foregroundMark x1="65500" y1="80750" x2="65917" y2="83625"/>
                        <a14:foregroundMark x1="63949" y1="79026" x2="65667" y2="78625"/>
                        <a14:foregroundMark x1="62527" y1="79358" x2="63028" y2="79241"/>
                        <a14:foregroundMark x1="70750" y1="69625" x2="70277" y2="86242"/>
                        <a14:foregroundMark x1="77951" y1="77044" x2="79583" y2="77500"/>
                        <a14:foregroundMark x1="74667" y1="76125" x2="74993" y2="76216"/>
                        <a14:foregroundMark x1="79583" y1="77500" x2="79396" y2="82736"/>
                        <a14:foregroundMark x1="75250" y1="88000" x2="74833" y2="77250"/>
                        <a14:foregroundMark x1="74833" y1="77250" x2="73932" y2="91787"/>
                        <a14:foregroundMark x1="82000" y1="69875" x2="82872" y2="75810"/>
                        <a14:foregroundMark x1="92809" y1="78786" x2="94083" y2="80250"/>
                        <a14:foregroundMark x1="90167" y1="75750" x2="90946" y2="76645"/>
                        <a14:foregroundMark x1="94083" y1="80250" x2="93750" y2="86250"/>
                        <a14:foregroundMark x1="32432" y1="70733" x2="31250" y2="71500"/>
                        <a14:foregroundMark x1="34333" y1="69500" x2="33543" y2="70012"/>
                        <a14:backgroundMark x1="11083" y1="76375" x2="12333" y2="84250"/>
                        <a14:backgroundMark x1="14583" y1="77750" x2="14583" y2="77750"/>
                        <a14:backgroundMark x1="14667" y1="77750" x2="14667" y2="79000"/>
                        <a14:backgroundMark x1="15250" y1="76625" x2="15167" y2="79250"/>
                        <a14:backgroundMark x1="14583" y1="79250" x2="14583" y2="80375"/>
                        <a14:backgroundMark x1="15667" y1="75500" x2="15667" y2="76875"/>
                        <a14:backgroundMark x1="14750" y1="79250" x2="14667" y2="80250"/>
                        <a14:backgroundMark x1="8833" y1="78375" x2="8833" y2="80250"/>
                        <a14:backgroundMark x1="9333" y1="77875" x2="9333" y2="78125"/>
                        <a14:backgroundMark x1="9167" y1="78125" x2="9167" y2="78125"/>
                        <a14:backgroundMark x1="20917" y1="79500" x2="20917" y2="79500"/>
                        <a14:backgroundMark x1="20917" y1="76875" x2="22250" y2="83875"/>
                        <a14:backgroundMark x1="22250" y1="83875" x2="22250" y2="84125"/>
                        <a14:backgroundMark x1="20750" y1="76375" x2="20167" y2="77125"/>
                        <a14:backgroundMark x1="18250" y1="75375" x2="17417" y2="76750"/>
                        <a14:backgroundMark x1="18167" y1="69250" x2="17583" y2="69250"/>
                        <a14:backgroundMark x1="25250" y1="77125" x2="24417" y2="86875"/>
                        <a14:backgroundMark x1="25750" y1="89250" x2="25417" y2="87750"/>
                        <a14:backgroundMark x1="25333" y1="86750" x2="25250" y2="89375"/>
                        <a14:backgroundMark x1="20167" y1="83750" x2="20167" y2="83750"/>
                        <a14:backgroundMark x1="20167" y1="83000" x2="20500" y2="83875"/>
                        <a14:backgroundMark x1="42417" y1="76875" x2="42833" y2="77375"/>
                        <a14:backgroundMark x1="42083" y1="76750" x2="41750" y2="77375"/>
                        <a14:backgroundMark x1="42833" y1="77000" x2="42833" y2="77250"/>
                        <a14:backgroundMark x1="43000" y1="77750" x2="43000" y2="77750"/>
                        <a14:backgroundMark x1="43000" y1="77250" x2="43000" y2="77625"/>
                        <a14:backgroundMark x1="45500" y1="78125" x2="45250" y2="80500"/>
                        <a14:backgroundMark x1="43083" y1="81750" x2="42833" y2="81500"/>
                        <a14:backgroundMark x1="43083" y1="80625" x2="41917" y2="81875"/>
                        <a14:backgroundMark x1="39333" y1="83500" x2="39750" y2="86500"/>
                        <a14:backgroundMark x1="43667" y1="85125" x2="43083" y2="88875"/>
                        <a14:backgroundMark x1="43250" y1="80375" x2="43250" y2="81750"/>
                        <a14:backgroundMark x1="41583" y1="82000" x2="41583" y2="83000"/>
                        <a14:backgroundMark x1="31417" y1="87750" x2="31333" y2="86875"/>
                        <a14:backgroundMark x1="30500" y1="86500" x2="31000" y2="89250"/>
                        <a14:backgroundMark x1="62000" y1="74125" x2="59333" y2="84250"/>
                        <a14:backgroundMark x1="5417" y1="74500" x2="7250" y2="85250"/>
                        <a14:backgroundMark x1="63417" y1="75000" x2="63417" y2="78000"/>
                        <a14:backgroundMark x1="63667" y1="78125" x2="64250" y2="78500"/>
                        <a14:backgroundMark x1="64417" y1="78500" x2="64417" y2="78500"/>
                        <a14:backgroundMark x1="70333" y1="86250" x2="69917" y2="93000"/>
                        <a14:backgroundMark x1="75500" y1="87625" x2="79250" y2="84625"/>
                        <a14:backgroundMark x1="77417" y1="76625" x2="75917" y2="77750"/>
                        <a14:backgroundMark x1="77000" y1="77125" x2="77917" y2="77125"/>
                        <a14:backgroundMark x1="73833" y1="92625" x2="73917" y2="95500"/>
                        <a14:backgroundMark x1="73667" y1="91875" x2="74250" y2="95750"/>
                        <a14:backgroundMark x1="85417" y1="78625" x2="83333" y2="78000"/>
                        <a14:backgroundMark x1="85000" y1="77875" x2="85750" y2="80375"/>
                        <a14:backgroundMark x1="88583" y1="80625" x2="88500" y2="92625"/>
                        <a14:backgroundMark x1="91333" y1="76375" x2="91917" y2="78125"/>
                        <a14:backgroundMark x1="92083" y1="82125" x2="91167" y2="83625"/>
                        <a14:backgroundMark x1="92167" y1="79000" x2="92167" y2="77750"/>
                        <a14:backgroundMark x1="91000" y1="77000" x2="91000" y2="76375"/>
                        <a14:backgroundMark x1="91750" y1="77375" x2="92250" y2="79125"/>
                        <a14:backgroundMark x1="91500" y1="76375" x2="90667" y2="76375"/>
                        <a14:backgroundMark x1="87917" y1="80250" x2="87833" y2="82375"/>
                        <a14:backgroundMark x1="41667" y1="81875" x2="42000" y2="83250"/>
                        <a14:backgroundMark x1="38917" y1="82625" x2="39750" y2="85375"/>
                        <a14:backgroundMark x1="36750" y1="78375" x2="37000" y2="84125"/>
                        <a14:backgroundMark x1="36833" y1="75625" x2="36667" y2="77250"/>
                        <a14:backgroundMark x1="31833" y1="71375" x2="32083" y2="73875"/>
                        <a14:backgroundMark x1="30000" y1="76250" x2="30000" y2="78250"/>
                        <a14:backgroundMark x1="16000" y1="75125" x2="15583" y2="77125"/>
                        <a14:backgroundMark x1="8750" y1="80000" x2="8750" y2="81125"/>
                        <a14:backgroundMark x1="32667" y1="70000" x2="32667" y2="71375"/>
                        <a14:backgroundMark x1="33750" y1="70500" x2="32333" y2="70500"/>
                        <a14:backgroundMark x1="33750" y1="70500" x2="33333" y2="70250"/>
                        <a14:backgroundMark x1="33500" y1="70250" x2="33500" y2="70250"/>
                        <a14:backgroundMark x1="33500" y1="70000" x2="33500" y2="70000"/>
                        <a14:backgroundMark x1="32250" y1="70750" x2="32250" y2="70750"/>
                        <a14:backgroundMark x1="32250" y1="70750" x2="32250" y2="70750"/>
                        <a14:backgroundMark x1="32250" y1="70750" x2="32250" y2="70750"/>
                        <a14:backgroundMark x1="32417" y1="70750" x2="32417" y2="70750"/>
                        <a14:backgroundMark x1="32417" y1="70750" x2="32417" y2="70750"/>
                        <a14:backgroundMark x1="32417" y1="70750" x2="32417" y2="70750"/>
                        <a14:backgroundMark x1="32083" y1="70750" x2="32083" y2="70750"/>
                        <a14:backgroundMark x1="32000" y1="71250" x2="32000" y2="71250"/>
                      </a14:backgroundRemoval>
                    </a14:imgEffect>
                  </a14:imgLayer>
                </a14:imgProps>
              </a:ext>
              <a:ext uri="{28A0092B-C50C-407E-A947-70E740481C1C}">
                <a14:useLocalDpi xmlns:a14="http://schemas.microsoft.com/office/drawing/2010/main" val="0"/>
              </a:ext>
            </a:extLst>
          </a:blip>
          <a:srcRect/>
          <a:stretch>
            <a:fillRect/>
          </a:stretch>
        </p:blipFill>
        <p:spPr bwMode="auto">
          <a:xfrm>
            <a:off x="10153650" y="2461091"/>
            <a:ext cx="19431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Youtube">
            <a:extLst>
              <a:ext uri="{FF2B5EF4-FFF2-40B4-BE49-F238E27FC236}">
                <a16:creationId xmlns:a16="http://schemas.microsoft.com/office/drawing/2014/main" id="{FF5B6ED8-BDC9-4A12-93F1-B8936B6DE9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01858" y="1137155"/>
            <a:ext cx="1841897" cy="774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Image result for nasdaq">
            <a:extLst>
              <a:ext uri="{FF2B5EF4-FFF2-40B4-BE49-F238E27FC236}">
                <a16:creationId xmlns:a16="http://schemas.microsoft.com/office/drawing/2014/main" id="{9C7218B4-05E3-44E1-BB75-DFC141AEF3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1137155"/>
            <a:ext cx="2752725" cy="789115"/>
          </a:xfrm>
          <a:prstGeom prst="rect">
            <a:avLst/>
          </a:prstGeom>
          <a:solidFill>
            <a:srgbClr val="8DC74F"/>
          </a:solidFill>
        </p:spPr>
      </p:pic>
      <p:cxnSp>
        <p:nvCxnSpPr>
          <p:cNvPr id="18" name="Straight Arrow Connector 17">
            <a:extLst>
              <a:ext uri="{FF2B5EF4-FFF2-40B4-BE49-F238E27FC236}">
                <a16:creationId xmlns:a16="http://schemas.microsoft.com/office/drawing/2014/main" id="{6C10098A-D519-49CB-902B-6569FF476D5C}"/>
              </a:ext>
            </a:extLst>
          </p:cNvPr>
          <p:cNvCxnSpPr>
            <a:cxnSpLocks/>
          </p:cNvCxnSpPr>
          <p:nvPr/>
        </p:nvCxnSpPr>
        <p:spPr>
          <a:xfrm>
            <a:off x="8001000" y="2029557"/>
            <a:ext cx="495300" cy="118465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027574-539E-4736-8E1E-F042C5C44DCB}"/>
              </a:ext>
            </a:extLst>
          </p:cNvPr>
          <p:cNvCxnSpPr>
            <a:cxnSpLocks/>
          </p:cNvCxnSpPr>
          <p:nvPr/>
        </p:nvCxnSpPr>
        <p:spPr>
          <a:xfrm flipV="1">
            <a:off x="9048750" y="3214210"/>
            <a:ext cx="1238250" cy="5994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BFF213-FCCB-4905-B0E8-6A1E5D37BD2D}"/>
              </a:ext>
            </a:extLst>
          </p:cNvPr>
          <p:cNvCxnSpPr>
            <a:cxnSpLocks/>
          </p:cNvCxnSpPr>
          <p:nvPr/>
        </p:nvCxnSpPr>
        <p:spPr>
          <a:xfrm flipV="1">
            <a:off x="8915400" y="2014615"/>
            <a:ext cx="1143000" cy="128264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1728BF-0434-4CEC-9E4F-FE4BF9E5AB95}"/>
              </a:ext>
            </a:extLst>
          </p:cNvPr>
          <p:cNvCxnSpPr>
            <a:cxnSpLocks/>
          </p:cNvCxnSpPr>
          <p:nvPr/>
        </p:nvCxnSpPr>
        <p:spPr>
          <a:xfrm>
            <a:off x="3581400" y="1828800"/>
            <a:ext cx="0" cy="50292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CF1BF0-F9B1-4824-AE20-C779BB41E4FF}"/>
              </a:ext>
            </a:extLst>
          </p:cNvPr>
          <p:cNvSpPr txBox="1"/>
          <p:nvPr/>
        </p:nvSpPr>
        <p:spPr>
          <a:xfrm>
            <a:off x="1284144" y="6142980"/>
            <a:ext cx="2346324" cy="584775"/>
          </a:xfrm>
          <a:prstGeom prst="rect">
            <a:avLst/>
          </a:prstGeom>
          <a:noFill/>
        </p:spPr>
        <p:txBody>
          <a:bodyPr wrap="square" rtlCol="0">
            <a:spAutoFit/>
          </a:bodyPr>
          <a:lstStyle/>
          <a:p>
            <a:r>
              <a:rPr lang="en-US" sz="3200" b="1" dirty="0">
                <a:solidFill>
                  <a:srgbClr val="8DC74F"/>
                </a:solidFill>
              </a:rPr>
              <a:t>Customer</a:t>
            </a:r>
          </a:p>
        </p:txBody>
      </p:sp>
      <p:pic>
        <p:nvPicPr>
          <p:cNvPr id="29" name="Picture 8" descr="Image result for people icon">
            <a:extLst>
              <a:ext uri="{FF2B5EF4-FFF2-40B4-BE49-F238E27FC236}">
                <a16:creationId xmlns:a16="http://schemas.microsoft.com/office/drawing/2014/main" id="{F2C8FB34-F922-49C5-9FCF-90954BD9EC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43920" y="5094589"/>
            <a:ext cx="1079899" cy="107989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DC7FF2D5-52B4-458F-8FB9-956A51D183EE}"/>
              </a:ext>
            </a:extLst>
          </p:cNvPr>
          <p:cNvCxnSpPr>
            <a:cxnSpLocks/>
          </p:cNvCxnSpPr>
          <p:nvPr/>
        </p:nvCxnSpPr>
        <p:spPr>
          <a:xfrm flipV="1">
            <a:off x="2650273" y="4191000"/>
            <a:ext cx="1769327" cy="167640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85727F3-25F0-4BB6-94E0-F3A42776059E}"/>
              </a:ext>
            </a:extLst>
          </p:cNvPr>
          <p:cNvCxnSpPr>
            <a:cxnSpLocks/>
          </p:cNvCxnSpPr>
          <p:nvPr/>
        </p:nvCxnSpPr>
        <p:spPr>
          <a:xfrm>
            <a:off x="1156322" y="4256092"/>
            <a:ext cx="769764" cy="154619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4B48FE1-DCD6-44AA-ACCD-DBB5BE54739D}"/>
              </a:ext>
            </a:extLst>
          </p:cNvPr>
          <p:cNvSpPr txBox="1"/>
          <p:nvPr/>
        </p:nvSpPr>
        <p:spPr>
          <a:xfrm>
            <a:off x="7703343" y="253507"/>
            <a:ext cx="4393407" cy="584775"/>
          </a:xfrm>
          <a:prstGeom prst="rect">
            <a:avLst/>
          </a:prstGeom>
          <a:noFill/>
        </p:spPr>
        <p:txBody>
          <a:bodyPr wrap="square" rtlCol="0">
            <a:spAutoFit/>
          </a:bodyPr>
          <a:lstStyle/>
          <a:p>
            <a:r>
              <a:rPr lang="en-US" sz="3200" b="1" dirty="0">
                <a:solidFill>
                  <a:srgbClr val="8DC74F"/>
                </a:solidFill>
              </a:rPr>
              <a:t>Various APIs</a:t>
            </a:r>
          </a:p>
        </p:txBody>
      </p:sp>
    </p:spTree>
    <p:extLst>
      <p:ext uri="{BB962C8B-B14F-4D97-AF65-F5344CB8AC3E}">
        <p14:creationId xmlns:p14="http://schemas.microsoft.com/office/powerpoint/2010/main" val="1617476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8A02-D2DA-4A36-AB65-D17ADC1EA9E2}"/>
              </a:ext>
            </a:extLst>
          </p:cNvPr>
          <p:cNvSpPr>
            <a:spLocks noGrp="1"/>
          </p:cNvSpPr>
          <p:nvPr>
            <p:ph type="title"/>
          </p:nvPr>
        </p:nvSpPr>
        <p:spPr/>
        <p:txBody>
          <a:bodyPr/>
          <a:lstStyle/>
          <a:p>
            <a:r>
              <a:rPr lang="en-US" dirty="0"/>
              <a:t>TEE-based consensus</a:t>
            </a:r>
          </a:p>
        </p:txBody>
      </p:sp>
      <p:sp>
        <p:nvSpPr>
          <p:cNvPr id="3" name="Content Placeholder 2">
            <a:extLst>
              <a:ext uri="{FF2B5EF4-FFF2-40B4-BE49-F238E27FC236}">
                <a16:creationId xmlns:a16="http://schemas.microsoft.com/office/drawing/2014/main" id="{C43C3722-7950-4DBD-BCF6-7D005D7E3CDC}"/>
              </a:ext>
            </a:extLst>
          </p:cNvPr>
          <p:cNvSpPr>
            <a:spLocks noGrp="1"/>
          </p:cNvSpPr>
          <p:nvPr>
            <p:ph idx="1"/>
          </p:nvPr>
        </p:nvSpPr>
        <p:spPr>
          <a:xfrm>
            <a:off x="1066800" y="1828800"/>
            <a:ext cx="10134600" cy="4191000"/>
          </a:xfrm>
        </p:spPr>
        <p:txBody>
          <a:bodyPr/>
          <a:lstStyle/>
          <a:p>
            <a:r>
              <a:rPr lang="en-US" dirty="0"/>
              <a:t>Proof of Elapsed Time (Intel’s Hyperledger Sawtooth)</a:t>
            </a:r>
          </a:p>
          <a:p>
            <a:r>
              <a:rPr lang="en-US" dirty="0"/>
              <a:t>Based on Intel Software Guard </a:t>
            </a:r>
            <a:r>
              <a:rPr lang="en-US" dirty="0" err="1"/>
              <a:t>eXtensions</a:t>
            </a:r>
            <a:r>
              <a:rPr lang="en-US" dirty="0"/>
              <a:t> (Intel SGX)</a:t>
            </a:r>
          </a:p>
          <a:p>
            <a:r>
              <a:rPr lang="en-US" dirty="0" err="1"/>
              <a:t>Utilises</a:t>
            </a:r>
            <a:r>
              <a:rPr lang="en-US" dirty="0"/>
              <a:t> Trusted Execution Environments to generate randomness</a:t>
            </a:r>
          </a:p>
          <a:p>
            <a:pPr lvl="1"/>
            <a:r>
              <a:rPr lang="en-US" dirty="0"/>
              <a:t>Data is protected from even malicious or hacked kernels</a:t>
            </a:r>
          </a:p>
          <a:p>
            <a:r>
              <a:rPr lang="en-US" dirty="0"/>
              <a:t>Speculative Execution</a:t>
            </a:r>
          </a:p>
          <a:p>
            <a:pPr lvl="1"/>
            <a:r>
              <a:rPr lang="en-US" dirty="0"/>
              <a:t>Microarchitecturally, processor might speculatively guess values from memory</a:t>
            </a:r>
          </a:p>
          <a:p>
            <a:pPr lvl="1"/>
            <a:r>
              <a:rPr lang="en-US" dirty="0"/>
              <a:t>Faulty guesses disturbs other parts of the processor like the cache contents</a:t>
            </a:r>
          </a:p>
          <a:p>
            <a:pPr lvl="1"/>
            <a:r>
              <a:rPr lang="en-US" dirty="0"/>
              <a:t>Speculative Execution detects and measures such disturbances to infer in-memory values</a:t>
            </a:r>
          </a:p>
          <a:p>
            <a:r>
              <a:rPr lang="en-US" dirty="0"/>
              <a:t>Meltdown, </a:t>
            </a:r>
            <a:r>
              <a:rPr lang="en-US" dirty="0" err="1"/>
              <a:t>Spectre</a:t>
            </a:r>
            <a:r>
              <a:rPr lang="en-US" dirty="0"/>
              <a:t>, Foreshadow</a:t>
            </a:r>
          </a:p>
        </p:txBody>
      </p:sp>
    </p:spTree>
    <p:extLst>
      <p:ext uri="{BB962C8B-B14F-4D97-AF65-F5344CB8AC3E}">
        <p14:creationId xmlns:p14="http://schemas.microsoft.com/office/powerpoint/2010/main" val="24859385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eople pondering">
            <a:extLst>
              <a:ext uri="{FF2B5EF4-FFF2-40B4-BE49-F238E27FC236}">
                <a16:creationId xmlns:a16="http://schemas.microsoft.com/office/drawing/2014/main" id="{F6B7A1BB-4862-4675-B73C-3E562FC8A3F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267" b="99733" l="10000" r="97679">
                        <a14:foregroundMark x1="37143" y1="11467" x2="54821" y2="12800"/>
                        <a14:foregroundMark x1="50638" y1="3799" x2="42500" y2="4267"/>
                        <a14:foregroundMark x1="42500" y1="4267" x2="40893" y2="6133"/>
                        <a14:foregroundMark x1="26786" y1="95733" x2="46964" y2="89333"/>
                        <a14:foregroundMark x1="46964" y1="89333" x2="97857" y2="91733"/>
                        <a14:foregroundMark x1="93393" y1="97867" x2="66607" y2="90933"/>
                        <a14:foregroundMark x1="66607" y1="90933" x2="30000" y2="94933"/>
                        <a14:foregroundMark x1="30000" y1="94933" x2="25893" y2="99733"/>
                        <a14:backgroundMark x1="72857" y1="52000" x2="81786" y2="64800"/>
                        <a14:backgroundMark x1="81786" y1="64800" x2="95357" y2="67733"/>
                        <a14:backgroundMark x1="73750" y1="74133" x2="75714" y2="72267"/>
                        <a14:backgroundMark x1="51250" y1="3467" x2="51250" y2="3467"/>
                        <a14:backgroundMark x1="50893" y1="3200" x2="52679" y2="3200"/>
                      </a14:backgroundRemoval>
                    </a14:imgEffect>
                  </a14:imgLayer>
                </a14:imgProps>
              </a:ext>
              <a:ext uri="{28A0092B-C50C-407E-A947-70E740481C1C}">
                <a14:useLocalDpi xmlns:a14="http://schemas.microsoft.com/office/drawing/2010/main" val="0"/>
              </a:ext>
            </a:extLst>
          </a:blip>
          <a:srcRect/>
          <a:stretch>
            <a:fillRect/>
          </a:stretch>
        </p:blipFill>
        <p:spPr bwMode="auto">
          <a:xfrm>
            <a:off x="-685800" y="3275828"/>
            <a:ext cx="53340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vitalik thinking">
            <a:extLst>
              <a:ext uri="{FF2B5EF4-FFF2-40B4-BE49-F238E27FC236}">
                <a16:creationId xmlns:a16="http://schemas.microsoft.com/office/drawing/2014/main" id="{F35C298A-4F11-4AC8-B335-7CC1C4B31E1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867" b="98133" l="10000" r="90000">
                        <a14:foregroundMark x1="35000" y1="9333" x2="46500" y2="6133"/>
                        <a14:foregroundMark x1="16167" y1="87200" x2="22833" y2="97867"/>
                        <a14:foregroundMark x1="22833" y1="97867" x2="31833" y2="98133"/>
                        <a14:foregroundMark x1="31833" y1="98133" x2="61833" y2="95467"/>
                        <a14:foregroundMark x1="57500" y1="50400" x2="66000" y2="56800"/>
                        <a14:foregroundMark x1="66000" y1="56800" x2="67667" y2="59467"/>
                        <a14:foregroundMark x1="51167" y1="49600" x2="55833" y2="50400"/>
                        <a14:foregroundMark x1="53167" y1="46933" x2="53167" y2="46933"/>
                        <a14:foregroundMark x1="51667" y1="46400" x2="51667" y2="46400"/>
                        <a14:foregroundMark x1="52333" y1="47733" x2="60667" y2="46933"/>
                        <a14:foregroundMark x1="67000" y1="57867" x2="68333" y2="67200"/>
                        <a14:foregroundMark x1="65333" y1="53333" x2="69000" y2="67467"/>
                        <a14:foregroundMark x1="66500" y1="54667" x2="69000" y2="67467"/>
                      </a14:backgroundRemoval>
                    </a14:imgEffect>
                  </a14:imgLayer>
                </a14:imgProps>
              </a:ext>
              <a:ext uri="{28A0092B-C50C-407E-A947-70E740481C1C}">
                <a14:useLocalDpi xmlns:a14="http://schemas.microsoft.com/office/drawing/2010/main" val="0"/>
              </a:ext>
            </a:extLst>
          </a:blip>
          <a:srcRect/>
          <a:stretch>
            <a:fillRect/>
          </a:stretch>
        </p:blipFill>
        <p:spPr bwMode="auto">
          <a:xfrm>
            <a:off x="8001000" y="3286125"/>
            <a:ext cx="5715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7AFF157-3A00-4352-927F-EB0E5F1F08BC}"/>
              </a:ext>
            </a:extLst>
          </p:cNvPr>
          <p:cNvSpPr>
            <a:spLocks noGrp="1"/>
          </p:cNvSpPr>
          <p:nvPr>
            <p:ph idx="1"/>
          </p:nvPr>
        </p:nvSpPr>
        <p:spPr>
          <a:xfrm>
            <a:off x="1028700" y="457200"/>
            <a:ext cx="10134600" cy="4191000"/>
          </a:xfrm>
        </p:spPr>
        <p:txBody>
          <a:bodyPr>
            <a:normAutofit/>
          </a:bodyPr>
          <a:lstStyle/>
          <a:p>
            <a:r>
              <a:rPr lang="en-US" sz="4400" dirty="0"/>
              <a:t>If the Smart contract and Blockchain infrastructure are secure</a:t>
            </a:r>
          </a:p>
          <a:p>
            <a:pPr lvl="2"/>
            <a:r>
              <a:rPr lang="en-US" sz="4000" dirty="0"/>
              <a:t>Is there no other way we can attack the blockchain?</a:t>
            </a:r>
          </a:p>
        </p:txBody>
      </p:sp>
    </p:spTree>
    <p:extLst>
      <p:ext uri="{BB962C8B-B14F-4D97-AF65-F5344CB8AC3E}">
        <p14:creationId xmlns:p14="http://schemas.microsoft.com/office/powerpoint/2010/main" val="160193282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7AFF157-3A00-4352-927F-EB0E5F1F08BC}"/>
              </a:ext>
            </a:extLst>
          </p:cNvPr>
          <p:cNvSpPr>
            <a:spLocks noGrp="1"/>
          </p:cNvSpPr>
          <p:nvPr>
            <p:ph idx="1"/>
          </p:nvPr>
        </p:nvSpPr>
        <p:spPr>
          <a:xfrm>
            <a:off x="1028700" y="457200"/>
            <a:ext cx="10134600" cy="4191000"/>
          </a:xfrm>
        </p:spPr>
        <p:txBody>
          <a:bodyPr>
            <a:normAutofit/>
          </a:bodyPr>
          <a:lstStyle/>
          <a:p>
            <a:r>
              <a:rPr lang="en-US" sz="4400" dirty="0"/>
              <a:t>Answer: Blockchain ultimately relies on networks to communicate and gain consensus</a:t>
            </a:r>
          </a:p>
          <a:p>
            <a:pPr lvl="2"/>
            <a:r>
              <a:rPr lang="en-US" sz="3600" dirty="0"/>
              <a:t>That is our attack vector</a:t>
            </a:r>
          </a:p>
        </p:txBody>
      </p:sp>
      <p:sp>
        <p:nvSpPr>
          <p:cNvPr id="2" name="AutoShape 2" descr="Image result for singtel telecommunications tower">
            <a:extLst>
              <a:ext uri="{FF2B5EF4-FFF2-40B4-BE49-F238E27FC236}">
                <a16:creationId xmlns:a16="http://schemas.microsoft.com/office/drawing/2014/main" id="{92EFAB93-1BDE-4F8B-AE2C-A4A177A8EC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mage result for singtel telecommunications tower">
            <a:extLst>
              <a:ext uri="{FF2B5EF4-FFF2-40B4-BE49-F238E27FC236}">
                <a16:creationId xmlns:a16="http://schemas.microsoft.com/office/drawing/2014/main" id="{96F885E1-D629-4A8A-852E-934078B0E4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270" b="98926" l="9987" r="89882">
                        <a14:foregroundMark x1="44152" y1="84277" x2="47700" y2="97461"/>
                        <a14:foregroundMark x1="47700" y1="97461" x2="56899" y2="98926"/>
                        <a14:foregroundMark x1="56899" y1="98926" x2="54271" y2="88477"/>
                        <a14:foregroundMark x1="44809" y1="2930" x2="46255" y2="14941"/>
                        <a14:foregroundMark x1="42444" y1="3418" x2="49409" y2="2148"/>
                        <a14:foregroundMark x1="45335" y1="1660" x2="43627" y2="1270"/>
                        <a14:foregroundMark x1="37057" y1="13477" x2="46912" y2="14063"/>
                        <a14:foregroundMark x1="46912" y1="14063" x2="51117" y2="13184"/>
                        <a14:foregroundMark x1="41919" y1="5371" x2="39947" y2="8105"/>
                        <a14:foregroundMark x1="47438" y1="4883" x2="47963" y2="8789"/>
                        <a14:foregroundMark x1="39685" y1="2734" x2="46518" y2="1758"/>
                        <a14:foregroundMark x1="48489" y1="13477" x2="48489" y2="18164"/>
                        <a14:foregroundMark x1="52562" y1="14551" x2="54534" y2="18945"/>
                        <a14:foregroundMark x1="55979" y1="14063" x2="56899" y2="20508"/>
                        <a14:foregroundMark x1="59921" y1="14063" x2="60578" y2="20215"/>
                        <a14:foregroundMark x1="63995" y1="14258" x2="63995" y2="19434"/>
                        <a14:foregroundMark x1="64258" y1="14746" x2="65177" y2="14746"/>
                        <a14:foregroundMark x1="67411" y1="12598" x2="66360" y2="18750"/>
                        <a14:foregroundMark x1="60578" y1="13867" x2="60578" y2="13867"/>
                        <a14:backgroundMark x1="26413" y1="38770" x2="24704" y2="66504"/>
                        <a14:backgroundMark x1="34823" y1="68848" x2="15506" y2="76367"/>
                        <a14:backgroundMark x1="63995" y1="67578" x2="67937" y2="74512"/>
                        <a14:backgroundMark x1="67937" y1="74512" x2="77530" y2="80078"/>
                        <a14:backgroundMark x1="77530" y1="80078" x2="83574" y2="81445"/>
                        <a14:backgroundMark x1="63732" y1="43945" x2="75427" y2="67578"/>
                        <a14:backgroundMark x1="39685" y1="29883" x2="39685" y2="29883"/>
                        <a14:backgroundMark x1="37976" y1="30273" x2="23916" y2="34082"/>
                      </a14:backgroundRemoval>
                    </a14:imgEffect>
                  </a14:imgLayer>
                </a14:imgProps>
              </a:ext>
              <a:ext uri="{28A0092B-C50C-407E-A947-70E740481C1C}">
                <a14:useLocalDpi xmlns:a14="http://schemas.microsoft.com/office/drawing/2010/main" val="0"/>
              </a:ext>
            </a:extLst>
          </a:blip>
          <a:srcRect/>
          <a:stretch>
            <a:fillRect/>
          </a:stretch>
        </p:blipFill>
        <p:spPr bwMode="auto">
          <a:xfrm>
            <a:off x="8763000" y="1752600"/>
            <a:ext cx="3657600" cy="49223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elecommunications tower">
            <a:extLst>
              <a:ext uri="{FF2B5EF4-FFF2-40B4-BE49-F238E27FC236}">
                <a16:creationId xmlns:a16="http://schemas.microsoft.com/office/drawing/2014/main" id="{1EE6208B-717A-4140-A537-C8749687F9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660" b="98548" l="8525" r="88525">
                        <a14:foregroundMark x1="24918" y1="7054" x2="22951" y2="8714"/>
                        <a14:foregroundMark x1="32459" y1="2490" x2="32459" y2="2490"/>
                        <a14:foregroundMark x1="33770" y1="1660" x2="31148" y2="1660"/>
                        <a14:foregroundMark x1="21639" y1="91079" x2="40328" y2="93983"/>
                        <a14:foregroundMark x1="40328" y1="93983" x2="47213" y2="76556"/>
                        <a14:foregroundMark x1="52131" y1="86515" x2="60000" y2="98548"/>
                      </a14:backgroundRemoval>
                    </a14:imgEffect>
                  </a14:imgLayer>
                </a14:imgProps>
              </a:ext>
              <a:ext uri="{28A0092B-C50C-407E-A947-70E740481C1C}">
                <a14:useLocalDpi xmlns:a14="http://schemas.microsoft.com/office/drawing/2010/main" val="0"/>
              </a:ext>
            </a:extLst>
          </a:blip>
          <a:srcRect/>
          <a:stretch>
            <a:fillRect/>
          </a:stretch>
        </p:blipFill>
        <p:spPr bwMode="auto">
          <a:xfrm>
            <a:off x="-228600" y="2190750"/>
            <a:ext cx="2905125" cy="4591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lecommunications dish">
            <a:extLst>
              <a:ext uri="{FF2B5EF4-FFF2-40B4-BE49-F238E27FC236}">
                <a16:creationId xmlns:a16="http://schemas.microsoft.com/office/drawing/2014/main" id="{E8C05AA4-2548-4D10-B4A8-98EA9D3E975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44" b="93333" l="10000" r="91778">
                        <a14:foregroundMark x1="91778" y1="52051" x2="90111" y2="63718"/>
                        <a14:foregroundMark x1="72778" y1="13846" x2="74889" y2="9744"/>
                        <a14:foregroundMark x1="49000" y1="89872" x2="46222" y2="93333"/>
                        <a14:backgroundMark x1="59000" y1="19615" x2="62000" y2="17949"/>
                        <a14:backgroundMark x1="74111" y1="28462" x2="74111" y2="31026"/>
                        <a14:backgroundMark x1="64778" y1="23077" x2="66444" y2="19872"/>
                        <a14:backgroundMark x1="74667" y1="20128" x2="74667" y2="20128"/>
                      </a14:backgroundRemoval>
                    </a14:imgEffect>
                  </a14:imgLayer>
                </a14:imgProps>
              </a:ext>
              <a:ext uri="{28A0092B-C50C-407E-A947-70E740481C1C}">
                <a14:useLocalDpi xmlns:a14="http://schemas.microsoft.com/office/drawing/2010/main" val="0"/>
              </a:ext>
            </a:extLst>
          </a:blip>
          <a:srcRect/>
          <a:stretch>
            <a:fillRect/>
          </a:stretch>
        </p:blipFill>
        <p:spPr bwMode="auto">
          <a:xfrm>
            <a:off x="3924300" y="2941256"/>
            <a:ext cx="4648200" cy="402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554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rtitionAttack">
            <a:hlinkClick r:id="" action="ppaction://media"/>
            <a:extLst>
              <a:ext uri="{FF2B5EF4-FFF2-40B4-BE49-F238E27FC236}">
                <a16:creationId xmlns:a16="http://schemas.microsoft.com/office/drawing/2014/main" id="{27BD75E2-4565-4C79-A14D-C864136801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0"/>
            <a:ext cx="12317130" cy="6858000"/>
          </a:xfrm>
          <a:prstGeom prst="rect">
            <a:avLst/>
          </a:prstGeom>
        </p:spPr>
      </p:pic>
      <p:sp>
        <p:nvSpPr>
          <p:cNvPr id="2" name="Title 1">
            <a:extLst>
              <a:ext uri="{FF2B5EF4-FFF2-40B4-BE49-F238E27FC236}">
                <a16:creationId xmlns:a16="http://schemas.microsoft.com/office/drawing/2014/main" id="{B8FA8D73-0B01-47F2-A169-AA76D76E12F4}"/>
              </a:ext>
            </a:extLst>
          </p:cNvPr>
          <p:cNvSpPr>
            <a:spLocks noGrp="1"/>
          </p:cNvSpPr>
          <p:nvPr>
            <p:ph type="title"/>
          </p:nvPr>
        </p:nvSpPr>
        <p:spPr/>
        <p:txBody>
          <a:bodyPr/>
          <a:lstStyle/>
          <a:p>
            <a:r>
              <a:rPr lang="en-US" dirty="0"/>
              <a:t>Partitioning Attack</a:t>
            </a:r>
          </a:p>
        </p:txBody>
      </p:sp>
      <p:sp>
        <p:nvSpPr>
          <p:cNvPr id="3" name="Content Placeholder 2">
            <a:extLst>
              <a:ext uri="{FF2B5EF4-FFF2-40B4-BE49-F238E27FC236}">
                <a16:creationId xmlns:a16="http://schemas.microsoft.com/office/drawing/2014/main" id="{A69AA2DE-2927-4C23-90D2-4CCC783069A5}"/>
              </a:ext>
            </a:extLst>
          </p:cNvPr>
          <p:cNvSpPr>
            <a:spLocks noGrp="1"/>
          </p:cNvSpPr>
          <p:nvPr>
            <p:ph idx="1"/>
          </p:nvPr>
        </p:nvSpPr>
        <p:spPr/>
        <p:txBody>
          <a:bodyPr/>
          <a:lstStyle/>
          <a:p>
            <a:r>
              <a:rPr lang="en-US" dirty="0"/>
              <a:t>Nodes are reliant on incoming communication from other nodes</a:t>
            </a:r>
          </a:p>
          <a:p>
            <a:pPr lvl="1"/>
            <a:r>
              <a:rPr lang="en-US" dirty="0"/>
              <a:t>Bitcoin has 8 connections, Ethereum has 13</a:t>
            </a:r>
          </a:p>
          <a:p>
            <a:r>
              <a:rPr lang="en-US" dirty="0"/>
              <a:t>If communication from nodes are malicious, can influence data recorded</a:t>
            </a:r>
          </a:p>
          <a:p>
            <a:r>
              <a:rPr lang="en-US" dirty="0"/>
              <a:t>If executed on large enough scale, can partition entire networks</a:t>
            </a:r>
          </a:p>
          <a:p>
            <a:pPr lvl="1"/>
            <a:r>
              <a:rPr lang="en-US" dirty="0"/>
              <a:t>Requires hijacking of Autonomous Systems (AS) or Border Gateway Protocol (BGP)</a:t>
            </a:r>
          </a:p>
          <a:p>
            <a:pPr lvl="2"/>
            <a:r>
              <a:rPr lang="en-US" dirty="0"/>
              <a:t>AS contains the information sent out</a:t>
            </a:r>
          </a:p>
          <a:p>
            <a:pPr lvl="2"/>
            <a:r>
              <a:rPr lang="en-US" dirty="0"/>
              <a:t>BGP determines the routing of information</a:t>
            </a:r>
          </a:p>
          <a:p>
            <a:endParaRPr lang="en-US" dirty="0"/>
          </a:p>
        </p:txBody>
      </p:sp>
    </p:spTree>
    <p:extLst>
      <p:ext uri="{BB962C8B-B14F-4D97-AF65-F5344CB8AC3E}">
        <p14:creationId xmlns:p14="http://schemas.microsoft.com/office/powerpoint/2010/main" val="54585246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5" end="5"/>
                                            </p:txEl>
                                          </p:spTgt>
                                        </p:tgtEl>
                                      </p:cBhvr>
                                    </p:animEffect>
                                    <p:set>
                                      <p:cBhvr>
                                        <p:cTn id="25" dur="1" fill="hold">
                                          <p:stCondLst>
                                            <p:cond delay="499"/>
                                          </p:stCondLst>
                                        </p:cTn>
                                        <p:tgtEl>
                                          <p:spTgt spid="3">
                                            <p:txEl>
                                              <p:pRg st="5" end="5"/>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
                                            <p:txEl>
                                              <p:pRg st="6" end="6"/>
                                            </p:txEl>
                                          </p:spTgt>
                                        </p:tgtEl>
                                      </p:cBhvr>
                                    </p:animEffect>
                                    <p:set>
                                      <p:cBhvr>
                                        <p:cTn id="28"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5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video>
              <p:cMediaNode vol="80000">
                <p:cTn id="43" fill="hold" display="0">
                  <p:stCondLst>
                    <p:cond delay="indefinite"/>
                  </p:stCondLst>
                </p:cTn>
                <p:tgtEl>
                  <p:spTgt spid="4"/>
                </p:tgtEl>
              </p:cMediaNode>
            </p:video>
          </p:childTnLst>
        </p:cTn>
      </p:par>
    </p:tnLst>
    <p:bldLst>
      <p:bldP spid="2"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lay">
            <a:hlinkClick r:id="" action="ppaction://media"/>
            <a:extLst>
              <a:ext uri="{FF2B5EF4-FFF2-40B4-BE49-F238E27FC236}">
                <a16:creationId xmlns:a16="http://schemas.microsoft.com/office/drawing/2014/main" id="{18D1B40B-33B3-47DF-A7BA-6F24218981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0"/>
            <a:ext cx="12224897" cy="7391400"/>
          </a:xfrm>
          <a:prstGeom prst="rect">
            <a:avLst/>
          </a:prstGeom>
        </p:spPr>
      </p:pic>
      <p:sp>
        <p:nvSpPr>
          <p:cNvPr id="2" name="Title 1">
            <a:extLst>
              <a:ext uri="{FF2B5EF4-FFF2-40B4-BE49-F238E27FC236}">
                <a16:creationId xmlns:a16="http://schemas.microsoft.com/office/drawing/2014/main" id="{8DFC56C0-EAE8-4D7A-B202-2989266090F2}"/>
              </a:ext>
            </a:extLst>
          </p:cNvPr>
          <p:cNvSpPr>
            <a:spLocks noGrp="1"/>
          </p:cNvSpPr>
          <p:nvPr>
            <p:ph type="title"/>
          </p:nvPr>
        </p:nvSpPr>
        <p:spPr>
          <a:xfrm>
            <a:off x="1066801" y="533400"/>
            <a:ext cx="8686801" cy="1066800"/>
          </a:xfrm>
        </p:spPr>
        <p:txBody>
          <a:bodyPr/>
          <a:lstStyle/>
          <a:p>
            <a:r>
              <a:rPr lang="en-US" dirty="0"/>
              <a:t>Delay Attack</a:t>
            </a:r>
          </a:p>
        </p:txBody>
      </p:sp>
      <p:sp>
        <p:nvSpPr>
          <p:cNvPr id="3" name="Content Placeholder 2">
            <a:extLst>
              <a:ext uri="{FF2B5EF4-FFF2-40B4-BE49-F238E27FC236}">
                <a16:creationId xmlns:a16="http://schemas.microsoft.com/office/drawing/2014/main" id="{13659084-C6A5-49FC-A2F2-B40056A2D35F}"/>
              </a:ext>
            </a:extLst>
          </p:cNvPr>
          <p:cNvSpPr>
            <a:spLocks noGrp="1"/>
          </p:cNvSpPr>
          <p:nvPr>
            <p:ph idx="1"/>
          </p:nvPr>
        </p:nvSpPr>
        <p:spPr/>
        <p:txBody>
          <a:bodyPr/>
          <a:lstStyle/>
          <a:p>
            <a:r>
              <a:rPr lang="en-US" dirty="0"/>
              <a:t>Can delay delivery of block up to 20 minutes</a:t>
            </a:r>
          </a:p>
          <a:p>
            <a:r>
              <a:rPr lang="en-US" dirty="0"/>
              <a:t>Victim unaware of most recently mined block and its corresponding transactions</a:t>
            </a:r>
          </a:p>
          <a:p>
            <a:pPr lvl="1"/>
            <a:r>
              <a:rPr lang="en-US" dirty="0">
                <a:sym typeface="Wingdings" panose="05000000000000000000" pitchFamily="2" charset="2"/>
              </a:rPr>
              <a:t>Double Spending attack</a:t>
            </a:r>
          </a:p>
          <a:p>
            <a:pPr lvl="1"/>
            <a:r>
              <a:rPr lang="en-US" dirty="0">
                <a:sym typeface="Wingdings" panose="05000000000000000000" pitchFamily="2" charset="2"/>
              </a:rPr>
              <a:t>Wasteful mining</a:t>
            </a:r>
          </a:p>
          <a:p>
            <a:endParaRPr lang="en-US" dirty="0"/>
          </a:p>
        </p:txBody>
      </p:sp>
    </p:spTree>
    <p:extLst>
      <p:ext uri="{BB962C8B-B14F-4D97-AF65-F5344CB8AC3E}">
        <p14:creationId xmlns:p14="http://schemas.microsoft.com/office/powerpoint/2010/main" val="199547191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5"/>
                </p:tgtEl>
              </p:cMediaNode>
            </p:video>
          </p:childTnLst>
        </p:cTn>
      </p:par>
    </p:tnLst>
    <p:bldLst>
      <p:bldP spid="2" grpId="0"/>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ockchain">
            <a:extLst>
              <a:ext uri="{FF2B5EF4-FFF2-40B4-BE49-F238E27FC236}">
                <a16:creationId xmlns:a16="http://schemas.microsoft.com/office/drawing/2014/main" id="{E1FEE14C-5E59-4B5D-8486-167DAB2AF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Diagonal Corners Snipped 4">
            <a:extLst>
              <a:ext uri="{FF2B5EF4-FFF2-40B4-BE49-F238E27FC236}">
                <a16:creationId xmlns:a16="http://schemas.microsoft.com/office/drawing/2014/main" id="{A9DC0DD0-E85D-4890-85B7-5B23418401D9}"/>
              </a:ext>
            </a:extLst>
          </p:cNvPr>
          <p:cNvSpPr/>
          <p:nvPr/>
        </p:nvSpPr>
        <p:spPr>
          <a:xfrm>
            <a:off x="0" y="1981200"/>
            <a:ext cx="12192000" cy="4114800"/>
          </a:xfrm>
          <a:prstGeom prst="snip2DiagRect">
            <a:avLst/>
          </a:prstGeom>
          <a:solidFill>
            <a:schemeClr val="dk1">
              <a:alpha val="5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6000" dirty="0">
                <a:latin typeface="+mj-lt"/>
              </a:rPr>
              <a:t>Questions?</a:t>
            </a:r>
          </a:p>
          <a:p>
            <a:r>
              <a:rPr lang="en-US" sz="3200" dirty="0">
                <a:solidFill>
                  <a:schemeClr val="accent1"/>
                </a:solidFill>
                <a:latin typeface="+mj-lt"/>
              </a:rPr>
              <a:t>Just ask don’t shy</a:t>
            </a:r>
          </a:p>
          <a:p>
            <a:endParaRPr lang="en-US" sz="6000" dirty="0">
              <a:latin typeface="+mj-lt"/>
            </a:endParaRPr>
          </a:p>
        </p:txBody>
      </p:sp>
    </p:spTree>
    <p:extLst>
      <p:ext uri="{BB962C8B-B14F-4D97-AF65-F5344CB8AC3E}">
        <p14:creationId xmlns:p14="http://schemas.microsoft.com/office/powerpoint/2010/main" val="169188831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4098515-0C12-46CF-BC7C-69B4A13CD5FA}">
  <ds:schemaRefs>
    <ds:schemaRef ds:uri="http://purl.org/dc/dcmitype/"/>
    <ds:schemaRef ds:uri="http://purl.org/dc/elements/1.1/"/>
    <ds:schemaRef ds:uri="4873beb7-5857-4685-be1f-d57550cc96cc"/>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1578</TotalTime>
  <Words>2684</Words>
  <Application>Microsoft Office PowerPoint</Application>
  <PresentationFormat>Widescreen</PresentationFormat>
  <Paragraphs>515</Paragraphs>
  <Slides>95</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Candara</vt:lpstr>
      <vt:lpstr>Consolas</vt:lpstr>
      <vt:lpstr>Wingdings</vt:lpstr>
      <vt:lpstr>Tech Computer 16x9</vt:lpstr>
      <vt:lpstr>PowerPoint Presentation</vt:lpstr>
      <vt:lpstr>Lesson structure</vt:lpstr>
      <vt:lpstr>Dapp Architecture</vt:lpstr>
      <vt:lpstr>What is a DApp?</vt:lpstr>
      <vt:lpstr>PowerPoint Presentation</vt:lpstr>
      <vt:lpstr>Front-end Interface</vt:lpstr>
      <vt:lpstr>PowerPoint Presentation</vt:lpstr>
      <vt:lpstr>Server-side Scripting</vt:lpstr>
      <vt:lpstr>Oracles</vt:lpstr>
      <vt:lpstr>State Channels</vt:lpstr>
      <vt:lpstr>PowerPoint Presentation</vt:lpstr>
      <vt:lpstr>PowerPoint Presentation</vt:lpstr>
      <vt:lpstr>Smart Contract</vt:lpstr>
      <vt:lpstr>Blockchain</vt:lpstr>
      <vt:lpstr>Why do Smart Contracts need the Blockchain?</vt:lpstr>
      <vt:lpstr>Smart Contract Platform Design</vt:lpstr>
      <vt:lpstr>Smart Contract Platform Design</vt:lpstr>
      <vt:lpstr>Smart Contract Platform Design</vt:lpstr>
      <vt:lpstr>Smart Contract Platform Design</vt:lpstr>
      <vt:lpstr>Smart Contract Platform Design</vt:lpstr>
      <vt:lpstr>Smart Contract Platform Design</vt:lpstr>
      <vt:lpstr>Smart Contract Platform Design</vt:lpstr>
      <vt:lpstr>Smart Contract Platform Design</vt:lpstr>
      <vt:lpstr>Smart Contract Use-cases</vt:lpstr>
      <vt:lpstr>Lesson structure</vt:lpstr>
      <vt:lpstr>Blockchain Architecture</vt:lpstr>
      <vt:lpstr>PowerPoint Presentation</vt:lpstr>
      <vt:lpstr>PowerPoint Presentation</vt:lpstr>
      <vt:lpstr>Distributed Ledgers</vt:lpstr>
      <vt:lpstr>PowerPoint Presentation</vt:lpstr>
      <vt:lpstr>PowerPoint Presentation</vt:lpstr>
      <vt:lpstr>WHATS THE DIFFERENCE?</vt:lpstr>
      <vt:lpstr>PowerPoint Presentation</vt:lpstr>
      <vt:lpstr>How can we operate without trusting the information?</vt:lpstr>
      <vt:lpstr>Byzantine Generals Problem</vt:lpstr>
      <vt:lpstr>PowerPoint Presentation</vt:lpstr>
      <vt:lpstr>PowerPoint Presentation</vt:lpstr>
      <vt:lpstr>PowerPoint Presentation</vt:lpstr>
      <vt:lpstr>PowerPoint Presentation</vt:lpstr>
      <vt:lpstr>PowerPoint Presentation</vt:lpstr>
      <vt:lpstr>Byzantine Generals Problem</vt:lpstr>
      <vt:lpstr>BUT WHAT IF?</vt:lpstr>
      <vt:lpstr>PowerPoint Presentation</vt:lpstr>
      <vt:lpstr>PowerPoint Presentation</vt:lpstr>
      <vt:lpstr>PowerPoint Presentation</vt:lpstr>
      <vt:lpstr>Byzantine Generals Problem</vt:lpstr>
      <vt:lpstr>PowerPoint Presentation</vt:lpstr>
      <vt:lpstr>PowerPoint Presentation</vt:lpstr>
      <vt:lpstr>Byzantine Generals Problem</vt:lpstr>
      <vt:lpstr>Byzantine Generals Problem</vt:lpstr>
      <vt:lpstr>PowerPoint Presentation</vt:lpstr>
      <vt:lpstr>PowerPoint Presentation</vt:lpstr>
      <vt:lpstr>PowerPoint Presentation</vt:lpstr>
      <vt:lpstr>Byzantine Generals Problem</vt:lpstr>
      <vt:lpstr>Distributed Ledgers Summary</vt:lpstr>
      <vt:lpstr>Distributed Ledgers Summary</vt:lpstr>
      <vt:lpstr>Probabilistic Algorithms</vt:lpstr>
      <vt:lpstr>PowerPoint Presentation</vt:lpstr>
      <vt:lpstr>Distributed Computing</vt:lpstr>
      <vt:lpstr>PowerPoint Presentation</vt:lpstr>
      <vt:lpstr>Distributed Computing</vt:lpstr>
      <vt:lpstr>Validation of messages/transactions</vt:lpstr>
      <vt:lpstr>PowerPoint Presentation</vt:lpstr>
      <vt:lpstr>Cryptography</vt:lpstr>
      <vt:lpstr>Hashes</vt:lpstr>
      <vt:lpstr>Hashes</vt:lpstr>
      <vt:lpstr>Hashes</vt:lpstr>
      <vt:lpstr>Hashes</vt:lpstr>
      <vt:lpstr>Encryption</vt:lpstr>
      <vt:lpstr>Encryption</vt:lpstr>
      <vt:lpstr>Encryption</vt:lpstr>
      <vt:lpstr>Blockchain/DLT Use-cases</vt:lpstr>
      <vt:lpstr>Lesson structure</vt:lpstr>
      <vt:lpstr>PowerPoint Presentation</vt:lpstr>
      <vt:lpstr>Integer Underflow/Overflow</vt:lpstr>
      <vt:lpstr>Timestamp Dependence</vt:lpstr>
      <vt:lpstr>Denial of Service – Smart Contract level</vt:lpstr>
      <vt:lpstr>Reentrancy Attack</vt:lpstr>
      <vt:lpstr>Phishing using tx.origin</vt:lpstr>
      <vt:lpstr>Parity Wallet attacks</vt:lpstr>
      <vt:lpstr>Short Address Attack</vt:lpstr>
      <vt:lpstr>Honeypots</vt:lpstr>
      <vt:lpstr>Lesson structure</vt:lpstr>
      <vt:lpstr>PowerPoint Presentation</vt:lpstr>
      <vt:lpstr>51% Attack (Proof of Work)</vt:lpstr>
      <vt:lpstr>Long Range Attack (Proof of Stake)</vt:lpstr>
      <vt:lpstr>Transaction (sig) Malleability</vt:lpstr>
      <vt:lpstr>Denial of Service – System level</vt:lpstr>
      <vt:lpstr>BFT Consensus algorithms forking</vt:lpstr>
      <vt:lpstr>TEE-based consensus</vt:lpstr>
      <vt:lpstr>PowerPoint Presentation</vt:lpstr>
      <vt:lpstr>PowerPoint Presentation</vt:lpstr>
      <vt:lpstr>Partitioning Attack</vt:lpstr>
      <vt:lpstr>Delay Attack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IS445</dc:title>
  <dc:creator>Jorden Seet</dc:creator>
  <cp:lastModifiedBy>Jorden Seet</cp:lastModifiedBy>
  <cp:revision>95</cp:revision>
  <dcterms:created xsi:type="dcterms:W3CDTF">2018-10-07T12:51:08Z</dcterms:created>
  <dcterms:modified xsi:type="dcterms:W3CDTF">2018-10-25T03:40:05Z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